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323" r:id="rId30"/>
    <p:sldId id="324" r:id="rId31"/>
    <p:sldId id="289" r:id="rId32"/>
    <p:sldId id="291" r:id="rId33"/>
    <p:sldId id="292" r:id="rId34"/>
    <p:sldId id="293" r:id="rId35"/>
    <p:sldId id="325" r:id="rId36"/>
    <p:sldId id="294" r:id="rId37"/>
    <p:sldId id="295" r:id="rId38"/>
    <p:sldId id="296" r:id="rId39"/>
    <p:sldId id="297" r:id="rId40"/>
    <p:sldId id="315" r:id="rId41"/>
    <p:sldId id="317" r:id="rId42"/>
    <p:sldId id="318" r:id="rId43"/>
    <p:sldId id="319" r:id="rId44"/>
    <p:sldId id="320" r:id="rId45"/>
    <p:sldId id="321" r:id="rId46"/>
    <p:sldId id="322" r:id="rId47"/>
    <p:sldId id="298" r:id="rId48"/>
    <p:sldId id="299" r:id="rId49"/>
    <p:sldId id="301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257"/>
            <p14:sldId id="258"/>
            <p14:sldId id="259"/>
            <p14:sldId id="260"/>
            <p14:sldId id="261"/>
            <p14:sldId id="265"/>
            <p14:sldId id="266"/>
            <p14:sldId id="262"/>
            <p14:sldId id="264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323"/>
            <p14:sldId id="324"/>
            <p14:sldId id="289"/>
            <p14:sldId id="291"/>
            <p14:sldId id="292"/>
            <p14:sldId id="293"/>
            <p14:sldId id="325"/>
            <p14:sldId id="294"/>
            <p14:sldId id="295"/>
            <p14:sldId id="296"/>
            <p14:sldId id="297"/>
            <p14:sldId id="315"/>
            <p14:sldId id="317"/>
            <p14:sldId id="318"/>
            <p14:sldId id="319"/>
            <p14:sldId id="320"/>
            <p14:sldId id="321"/>
            <p14:sldId id="322"/>
            <p14:sldId id="298"/>
            <p14:sldId id="299"/>
            <p14:sldId id="301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EEC5-1688-4E82-BE4A-CD2D70169299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DB34C-52DB-4EC3-8D01-D19AB205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B34C-52DB-4EC3-8D01-D19AB205D3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92EB-7429-44AE-838E-F61EF16426B9}"/>
              </a:ext>
            </a:extLst>
          </p:cNvPr>
          <p:cNvSpPr txBox="1">
            <a:spLocks/>
          </p:cNvSpPr>
          <p:nvPr userDrawn="1"/>
        </p:nvSpPr>
        <p:spPr>
          <a:xfrm>
            <a:off x="844138" y="6332599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 (2</a:t>
            </a:r>
            <a:r>
              <a:rPr lang="en-US" baseline="30000" dirty="0"/>
              <a:t>nd</a:t>
            </a:r>
            <a:r>
              <a:rPr lang="en-US" dirty="0"/>
              <a:t> Ed).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 7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1C49CE-0ADC-463D-B1DC-080CD25A75C0}"/>
              </a:ext>
            </a:extLst>
          </p:cNvPr>
          <p:cNvSpPr txBox="1">
            <a:spLocks/>
          </p:cNvSpPr>
          <p:nvPr userDrawn="1"/>
        </p:nvSpPr>
        <p:spPr>
          <a:xfrm>
            <a:off x="1018307" y="6356348"/>
            <a:ext cx="5394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Engine, 2</a:t>
            </a:r>
            <a:r>
              <a:rPr lang="en-US" baseline="30000" dirty="0"/>
              <a:t>nd</a:t>
            </a:r>
            <a:r>
              <a:rPr lang="en-US" dirty="0"/>
              <a:t> Ed.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faculty.washington.edu/ksung/2DGameEngine/BookChapters/Chapter7/7.1.CameraManipulations/public_html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faculty.washington.edu/ksung/2DGameEngine/BookChapters/Chapter7/7.2.CameraInterpolations/public_html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faculty.washington.edu/ksung/2DGameEngine/BookChapters/Chapter7/7.3.CameraShake/public_html/index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faculty.washington.edu/ksung/2DGameEngine/BookChapters/Chapter7/7.4.MultipleCameras/public_html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faculty.washington.edu/ksung/2DGameEngine/BookChapters/Chapter7/7.5.MouseInput/public_html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faculty.washington.edu/ksung/2DGameEngine/BookChapters/Chapter7/7.1.CameraManipulations/public_html/index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faculty.washington.edu/ksung/2DGameEngine/BookChapters/Chapter7/7.6.NotUsed-LineSupport/public_ht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Manipulating the Camera</a:t>
            </a:r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 of clamp: Pan Camera with </a:t>
            </a:r>
            <a:r>
              <a:rPr lang="en-US" dirty="0" err="1"/>
              <a:t>Obj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94" y="1825625"/>
            <a:ext cx="9620250" cy="4648200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8310087" y="1553132"/>
            <a:ext cx="3218213" cy="4646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camera_manipulation.js</a:t>
            </a:r>
          </a:p>
        </p:txBody>
      </p:sp>
    </p:spTree>
    <p:extLst>
      <p:ext uri="{BB962C8B-B14F-4D97-AF65-F5344CB8AC3E}">
        <p14:creationId xmlns:p14="http://schemas.microsoft.com/office/powerpoint/2010/main" val="304826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WASD: move hero to pan camera (90%)</a:t>
            </a:r>
          </a:p>
          <a:p>
            <a:r>
              <a:rPr lang="en-US" dirty="0"/>
              <a:t>Arrow: move portal clamped (80%)</a:t>
            </a:r>
          </a:p>
          <a:p>
            <a:r>
              <a:rPr lang="en-US" dirty="0"/>
              <a:t>L/R: Camera pan to Left/Right</a:t>
            </a:r>
          </a:p>
          <a:p>
            <a:r>
              <a:rPr lang="en-US" dirty="0"/>
              <a:t>N/M: Zoom </a:t>
            </a:r>
            <a:r>
              <a:rPr lang="en-US" dirty="0" err="1"/>
              <a:t>wrt</a:t>
            </a:r>
            <a:r>
              <a:rPr lang="en-US" dirty="0"/>
              <a:t> center</a:t>
            </a:r>
          </a:p>
          <a:p>
            <a:r>
              <a:rPr lang="en-US" dirty="0"/>
              <a:t>L/R/P/H: Select Left/Right/Portal/Hero </a:t>
            </a:r>
          </a:p>
          <a:p>
            <a:pPr lvl="1"/>
            <a:r>
              <a:rPr lang="en-US" dirty="0"/>
              <a:t>J/K: zoom </a:t>
            </a:r>
            <a:r>
              <a:rPr lang="en-US" dirty="0" err="1"/>
              <a:t>wrt</a:t>
            </a:r>
            <a:r>
              <a:rPr lang="en-US" dirty="0"/>
              <a:t> to selected position</a:t>
            </a:r>
          </a:p>
          <a:p>
            <a:pPr lvl="1"/>
            <a:r>
              <a:rPr lang="en-US" dirty="0"/>
              <a:t>Put finger over selected object and zoom</a:t>
            </a:r>
          </a:p>
          <a:p>
            <a:pPr lvl="1"/>
            <a:r>
              <a:rPr lang="en-US" dirty="0"/>
              <a:t>Object does not change relative position</a:t>
            </a:r>
          </a:p>
        </p:txBody>
      </p:sp>
      <p:pic>
        <p:nvPicPr>
          <p:cNvPr id="5" name="Content Placeholder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75" y="1248123"/>
            <a:ext cx="4723363" cy="35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Powerful functionality, bad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Sudden changes resulting from manipulation (e.g., </a:t>
            </a:r>
            <a:r>
              <a:rPr lang="en-US" dirty="0" err="1"/>
              <a:t>panTo</a:t>
            </a:r>
            <a:r>
              <a:rPr lang="en-US" dirty="0"/>
              <a:t>())</a:t>
            </a:r>
          </a:p>
          <a:p>
            <a:r>
              <a:rPr lang="en-US" dirty="0"/>
              <a:t>May seem incoherent (whole world jumped)</a:t>
            </a:r>
          </a:p>
          <a:p>
            <a:r>
              <a:rPr lang="en-US" dirty="0"/>
              <a:t>Gradual changes (in real life) would be nice</a:t>
            </a:r>
          </a:p>
        </p:txBody>
      </p:sp>
    </p:spTree>
    <p:extLst>
      <p:ext uri="{BB962C8B-B14F-4D97-AF65-F5344CB8AC3E}">
        <p14:creationId xmlns:p14="http://schemas.microsoft.com/office/powerpoint/2010/main" val="290241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Gradual change of values: over time in this case</a:t>
            </a:r>
          </a:p>
          <a:p>
            <a:r>
              <a:rPr lang="en-US" dirty="0"/>
              <a:t>Example: two types of</a:t>
            </a:r>
            <a:br>
              <a:rPr lang="en-US" dirty="0"/>
            </a:br>
            <a:r>
              <a:rPr lang="en-US" dirty="0"/>
              <a:t>interpolations</a:t>
            </a:r>
          </a:p>
          <a:p>
            <a:r>
              <a:rPr lang="en-US" dirty="0"/>
              <a:t>Linear: change with</a:t>
            </a:r>
            <a:br>
              <a:rPr lang="en-US" dirty="0"/>
            </a:br>
            <a:r>
              <a:rPr lang="en-US" dirty="0"/>
              <a:t>fix rate</a:t>
            </a:r>
          </a:p>
          <a:p>
            <a:r>
              <a:rPr lang="en-US" dirty="0"/>
              <a:t>Exponential: change based</a:t>
            </a:r>
            <a:br>
              <a:rPr lang="en-US" dirty="0"/>
            </a:br>
            <a:r>
              <a:rPr lang="en-US" dirty="0"/>
              <a:t>on ratio of current value</a:t>
            </a:r>
            <a:br>
              <a:rPr lang="en-US" dirty="0"/>
            </a:br>
            <a:r>
              <a:rPr lang="en-US" dirty="0"/>
              <a:t>(our turn towards function)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9" y="2230936"/>
            <a:ext cx="6512164" cy="46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7.2: Camera Interpolation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44" y="1450879"/>
            <a:ext cx="6328011" cy="47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4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and work with interpolated results</a:t>
            </a:r>
          </a:p>
          <a:p>
            <a:r>
              <a:rPr lang="en-US" dirty="0"/>
              <a:t>Implement interpolation to support gradual camera parameter changes</a:t>
            </a:r>
          </a:p>
          <a:p>
            <a:r>
              <a:rPr lang="en-US" dirty="0"/>
              <a:t>Understand keys to implementing interpolation</a:t>
            </a:r>
          </a:p>
          <a:p>
            <a:pPr lvl="1"/>
            <a:r>
              <a:rPr lang="en-US" dirty="0"/>
              <a:t>Keeping track of and separating: current from final values</a:t>
            </a:r>
          </a:p>
          <a:p>
            <a:pPr lvl="1"/>
            <a:r>
              <a:rPr lang="en-US" dirty="0"/>
              <a:t>Support access to current values</a:t>
            </a:r>
          </a:p>
          <a:p>
            <a:pPr lvl="1"/>
            <a:r>
              <a:rPr lang="en-US" dirty="0"/>
              <a:t>Need update() to trigger interpolation computation to take current value closer to final value</a:t>
            </a:r>
          </a:p>
        </p:txBody>
      </p:sp>
    </p:spTree>
    <p:extLst>
      <p:ext uri="{BB962C8B-B14F-4D97-AF65-F5344CB8AC3E}">
        <p14:creationId xmlns:p14="http://schemas.microsoft.com/office/powerpoint/2010/main" val="59675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lerp.js: A 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b="1" i="1" dirty="0" err="1"/>
              <a:t>mCurrentValue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Change to: </a:t>
            </a:r>
            <a:r>
              <a:rPr lang="en-US" b="1" i="1" dirty="0" err="1"/>
              <a:t>mFinalValue</a:t>
            </a:r>
            <a:endParaRPr lang="en-US" b="1" i="1" dirty="0"/>
          </a:p>
          <a:p>
            <a:r>
              <a:rPr lang="en-US" dirty="0"/>
              <a:t>In: </a:t>
            </a:r>
            <a:r>
              <a:rPr lang="en-US" b="1" i="1" dirty="0" err="1"/>
              <a:t>mCycles</a:t>
            </a:r>
            <a:r>
              <a:rPr lang="en-US" dirty="0"/>
              <a:t>, changes at </a:t>
            </a:r>
            <a:r>
              <a:rPr lang="en-US" b="1" i="1" dirty="0" err="1"/>
              <a:t>mRate</a:t>
            </a:r>
            <a:endParaRPr lang="en-US" b="1" i="1" dirty="0"/>
          </a:p>
          <a:p>
            <a:r>
              <a:rPr lang="en-US" b="1" i="1" dirty="0" err="1"/>
              <a:t>mCyclesLeft</a:t>
            </a:r>
            <a:r>
              <a:rPr lang="en-US" i="1" dirty="0"/>
              <a:t>: </a:t>
            </a:r>
            <a:r>
              <a:rPr lang="en-US" dirty="0"/>
              <a:t>keeps track of how many 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EE13F-B33C-477A-8DFB-BB0F3437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9" y="3429000"/>
            <a:ext cx="9644743" cy="26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Interpolate.js: get/set/configure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0" y="1785579"/>
            <a:ext cx="10515600" cy="4351338"/>
          </a:xfrm>
        </p:spPr>
        <p:txBody>
          <a:bodyPr/>
          <a:lstStyle/>
          <a:p>
            <a:r>
              <a:rPr lang="en-US" dirty="0"/>
              <a:t>get() current interpolated result</a:t>
            </a:r>
          </a:p>
          <a:p>
            <a:r>
              <a:rPr lang="en-US" dirty="0" err="1"/>
              <a:t>setFinal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triggers new interpolation</a:t>
            </a:r>
          </a:p>
          <a:p>
            <a:r>
              <a:rPr lang="en-US" b="1" dirty="0"/>
              <a:t>config(stiffness, duration)</a:t>
            </a:r>
          </a:p>
          <a:p>
            <a:pPr lvl="1"/>
            <a:r>
              <a:rPr lang="en-US" dirty="0"/>
              <a:t>Stiffness: how quickly values change </a:t>
            </a:r>
          </a:p>
          <a:p>
            <a:pPr lvl="2"/>
            <a:r>
              <a:rPr lang="en-US" dirty="0"/>
              <a:t>1 is no </a:t>
            </a:r>
            <a:r>
              <a:rPr lang="en-US" dirty="0" err="1"/>
              <a:t>lerping</a:t>
            </a:r>
            <a:r>
              <a:rPr lang="en-US" dirty="0"/>
              <a:t> (sudden change), 0 is does not change at all</a:t>
            </a:r>
          </a:p>
          <a:p>
            <a:pPr lvl="1"/>
            <a:r>
              <a:rPr lang="en-US" dirty="0"/>
              <a:t>Duration: how long to change from initial to final</a:t>
            </a:r>
          </a:p>
        </p:txBody>
      </p:sp>
    </p:spTree>
    <p:extLst>
      <p:ext uri="{BB962C8B-B14F-4D97-AF65-F5344CB8AC3E}">
        <p14:creationId xmlns:p14="http://schemas.microsoft.com/office/powerpoint/2010/main" val="260697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78130" y="1785578"/>
            <a:ext cx="10515600" cy="4600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cycles left compute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Each iteration: </a:t>
            </a:r>
          </a:p>
          <a:p>
            <a:pPr lvl="1"/>
            <a:r>
              <a:rPr lang="en-US" dirty="0"/>
              <a:t>linearly changing from current to final</a:t>
            </a:r>
          </a:p>
          <a:p>
            <a:r>
              <a:rPr lang="en-US" dirty="0"/>
              <a:t>Overall: exponential function from initial to 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20DC0-BAA8-4251-9FB0-64D4EE68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36" y="1423861"/>
            <a:ext cx="4487388" cy="278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lerp.js: compute intermediate value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7151" y="3488920"/>
            <a:ext cx="3103621" cy="29367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41D75-905C-46F2-8F00-30280419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17" y="4405745"/>
            <a:ext cx="9124508" cy="7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Lerp_vec2.js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interpolate vec2 objects!</a:t>
            </a:r>
          </a:p>
          <a:p>
            <a:r>
              <a:rPr lang="en-US" dirty="0"/>
              <a:t>vec2.lerp() implements the same Lerp::_</a:t>
            </a:r>
            <a:r>
              <a:rPr lang="en-US" dirty="0" err="1"/>
              <a:t>interpolateValue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For each of the x/y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8017F-FCBB-4147-BEC0-25EF27BD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14" y="1571914"/>
            <a:ext cx="9923813" cy="25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camera easier to work with</a:t>
            </a:r>
          </a:p>
          <a:p>
            <a:pPr lvl="1"/>
            <a:r>
              <a:rPr lang="en-US" dirty="0"/>
              <a:t>Define default manipulation functionality</a:t>
            </a:r>
          </a:p>
          <a:p>
            <a:r>
              <a:rPr lang="en-US" dirty="0"/>
              <a:t>Interpolate values to support smooth transitions</a:t>
            </a:r>
          </a:p>
          <a:p>
            <a:pPr lvl="1"/>
            <a:r>
              <a:rPr lang="en-US" dirty="0"/>
              <a:t>Use of math in describing behaviors</a:t>
            </a:r>
          </a:p>
          <a:p>
            <a:r>
              <a:rPr lang="en-US" dirty="0"/>
              <a:t>Program with multiple views</a:t>
            </a:r>
          </a:p>
          <a:p>
            <a:pPr lvl="1"/>
            <a:r>
              <a:rPr lang="en-US" dirty="0"/>
              <a:t>Already know this</a:t>
            </a:r>
          </a:p>
          <a:p>
            <a:r>
              <a:rPr lang="en-US" dirty="0"/>
              <a:t>Transform between Canvas (Device) Coordinate to World Coordinate</a:t>
            </a:r>
          </a:p>
          <a:p>
            <a:r>
              <a:rPr lang="en-US" dirty="0"/>
              <a:t>Support mouse input</a:t>
            </a:r>
          </a:p>
        </p:txBody>
      </p:sp>
    </p:spTree>
    <p:extLst>
      <p:ext uri="{BB962C8B-B14F-4D97-AF65-F5344CB8AC3E}">
        <p14:creationId xmlns:p14="http://schemas.microsoft.com/office/powerpoint/2010/main" val="1100858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camera_state.js: current and final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the references to: </a:t>
            </a:r>
            <a:r>
              <a:rPr lang="en-US" b="1" i="1" dirty="0"/>
              <a:t>LerpVec2</a:t>
            </a:r>
            <a:r>
              <a:rPr lang="en-US" dirty="0"/>
              <a:t> and </a:t>
            </a:r>
            <a:r>
              <a:rPr lang="en-US" b="1" i="1" dirty="0"/>
              <a:t>Lerp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dirty="0"/>
              <a:t>Configuration: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Must call </a:t>
            </a:r>
            <a:r>
              <a:rPr lang="en-US" b="1" dirty="0"/>
              <a:t>update()</a:t>
            </a:r>
            <a:r>
              <a:rPr lang="en-US" dirty="0"/>
              <a:t>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4D1B9-12FA-4A70-BEC9-01932D54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16" y="4001294"/>
            <a:ext cx="4298868" cy="9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3B3FA-6822-416A-89D9-95A2398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80" y="2240850"/>
            <a:ext cx="6108308" cy="16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1A63CD-64E8-482E-A091-027E50B0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12" y="2545948"/>
            <a:ext cx="7501549" cy="316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</a:t>
            </a:r>
            <a:r>
              <a:rPr lang="en-US" dirty="0" err="1"/>
              <a:t>CameraState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only reference to </a:t>
            </a:r>
            <a:r>
              <a:rPr lang="en-US" dirty="0" err="1"/>
              <a:t>CameraState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set/get to </a:t>
            </a:r>
            <a:br>
              <a:rPr lang="en-US" dirty="0"/>
            </a:br>
            <a:r>
              <a:rPr lang="en-US" dirty="0" err="1"/>
              <a:t>wcCenter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 err="1"/>
              <a:t>wcWidth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now refers to </a:t>
            </a:r>
            <a:br>
              <a:rPr lang="en-US" dirty="0"/>
            </a:br>
            <a:r>
              <a:rPr lang="en-US" dirty="0" err="1"/>
              <a:t>CameraState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410728" y="2794116"/>
            <a:ext cx="6597697" cy="36472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manipulation: to </a:t>
            </a:r>
            <a:r>
              <a:rPr lang="en-US" dirty="0" err="1"/>
              <a:t>CameraState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5" y="2755757"/>
            <a:ext cx="4876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" y="1684181"/>
            <a:ext cx="4800600" cy="847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29" y="1562098"/>
            <a:ext cx="57150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1" y="4327525"/>
            <a:ext cx="6638925" cy="2428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29" y="2825749"/>
            <a:ext cx="5715000" cy="145732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73371" y="1969149"/>
            <a:ext cx="2761205" cy="27716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69010" y="2033116"/>
            <a:ext cx="4497078" cy="27716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59709" y="3712380"/>
            <a:ext cx="3737228" cy="27716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56344" y="3820269"/>
            <a:ext cx="3775676" cy="27716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613790" y="5961784"/>
            <a:ext cx="3775966" cy="277163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4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1D91A-D6C0-4509-B17A-054E809A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call </a:t>
            </a:r>
            <a:r>
              <a:rPr lang="en-US" dirty="0" err="1"/>
              <a:t>Camera.update</a:t>
            </a:r>
            <a:r>
              <a:rPr lang="en-US" dirty="0"/>
              <a:t>()!!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camera_manipulate.js: update +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CE35C-890E-4A4C-8442-629E8634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78" y="3113748"/>
            <a:ext cx="6679067" cy="2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8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interpolated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Notice the much smoother transitions</a:t>
            </a:r>
          </a:p>
          <a:p>
            <a:pPr lvl="1"/>
            <a:r>
              <a:rPr lang="en-US" dirty="0" err="1"/>
              <a:t>MyGame.update</a:t>
            </a:r>
            <a:r>
              <a:rPr lang="en-US" dirty="0"/>
              <a:t>() </a:t>
            </a:r>
            <a:r>
              <a:rPr lang="en-US" dirty="0">
                <a:sym typeface="Wingdings" panose="05000000000000000000" pitchFamily="2" charset="2"/>
              </a:rPr>
              <a:t> calls </a:t>
            </a:r>
            <a:r>
              <a:rPr lang="en-US" dirty="0" err="1">
                <a:sym typeface="Wingdings" panose="05000000000000000000" pitchFamily="2" charset="2"/>
              </a:rPr>
              <a:t>camera.update</a:t>
            </a:r>
            <a:r>
              <a:rPr lang="en-US" dirty="0">
                <a:sym typeface="Wingdings" panose="05000000000000000000" pitchFamily="2" charset="2"/>
              </a:rPr>
              <a:t>()!!</a:t>
            </a:r>
            <a:endParaRPr lang="en-US" dirty="0"/>
          </a:p>
          <a:p>
            <a:r>
              <a:rPr lang="en-US" dirty="0"/>
              <a:t>Stiffness:</a:t>
            </a:r>
          </a:p>
          <a:p>
            <a:pPr lvl="1"/>
            <a:r>
              <a:rPr lang="en-US" dirty="0"/>
              <a:t>Large values (e.g., 0.8, or 0.9): </a:t>
            </a:r>
          </a:p>
          <a:p>
            <a:pPr lvl="2"/>
            <a:r>
              <a:rPr lang="en-US" dirty="0"/>
              <a:t>degenerates to sudden changes</a:t>
            </a:r>
          </a:p>
          <a:p>
            <a:pPr lvl="1"/>
            <a:r>
              <a:rPr lang="en-US" dirty="0"/>
              <a:t>Very smaller values (e.g., 0.01):</a:t>
            </a:r>
          </a:p>
          <a:p>
            <a:pPr lvl="2"/>
            <a:r>
              <a:rPr lang="en-US" dirty="0"/>
              <a:t>Slow motion effect</a:t>
            </a:r>
          </a:p>
          <a:p>
            <a:r>
              <a:rPr lang="en-US" dirty="0"/>
              <a:t>Duration:</a:t>
            </a:r>
          </a:p>
          <a:p>
            <a:pPr lvl="1"/>
            <a:r>
              <a:rPr lang="en-US" dirty="0"/>
              <a:t>Very large values (e.g., 500)</a:t>
            </a:r>
          </a:p>
          <a:p>
            <a:pPr lvl="2"/>
            <a:r>
              <a:rPr lang="en-US" dirty="0"/>
              <a:t>Seems to never reach stable value (tiny movements towards the end)</a:t>
            </a:r>
          </a:p>
          <a:p>
            <a:pPr lvl="1"/>
            <a:r>
              <a:rPr lang="en-US" dirty="0"/>
              <a:t>Very small values (e.g., 10)</a:t>
            </a:r>
          </a:p>
          <a:p>
            <a:pPr lvl="2"/>
            <a:r>
              <a:rPr lang="en-US" dirty="0"/>
              <a:t>Unable to complete the function smoothly</a:t>
            </a:r>
          </a:p>
          <a:p>
            <a:pPr lvl="2"/>
            <a:r>
              <a:rPr lang="en-US" dirty="0"/>
              <a:t>Degenerates to sudden jumps at the 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7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Shaking the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Interesting way to convey “SOMETHING IMPORTANT” has occurred</a:t>
            </a:r>
          </a:p>
          <a:p>
            <a:pPr lvl="1"/>
            <a:r>
              <a:rPr lang="en-US" dirty="0"/>
              <a:t>Boss appear/defeated</a:t>
            </a:r>
          </a:p>
          <a:p>
            <a:pPr lvl="1"/>
            <a:r>
              <a:rPr lang="en-US" dirty="0"/>
              <a:t>Large object collision</a:t>
            </a:r>
          </a:p>
          <a:p>
            <a:r>
              <a:rPr lang="en-US" dirty="0"/>
              <a:t>Parallel goal: examine another example of controlling with math</a:t>
            </a:r>
          </a:p>
          <a:p>
            <a:r>
              <a:rPr lang="en-US" dirty="0"/>
              <a:t>Reflection of real-life example</a:t>
            </a:r>
          </a:p>
          <a:p>
            <a:pPr lvl="1"/>
            <a:r>
              <a:rPr lang="en-US" dirty="0"/>
              <a:t>Aiming the camera and knocked off the target</a:t>
            </a:r>
          </a:p>
          <a:p>
            <a:pPr lvl="2"/>
            <a:r>
              <a:rPr lang="en-US" dirty="0"/>
              <a:t>Retargeting: Return “quickly”, and adjust to stop at target</a:t>
            </a:r>
          </a:p>
        </p:txBody>
      </p:sp>
    </p:spTree>
    <p:extLst>
      <p:ext uri="{BB962C8B-B14F-4D97-AF65-F5344CB8AC3E}">
        <p14:creationId xmlns:p14="http://schemas.microsoft.com/office/powerpoint/2010/main" val="218996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Damped Harmonic Motion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E67EA-B165-4E6C-9BBB-DFCC379EF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13" y="1825625"/>
            <a:ext cx="7579174" cy="4351338"/>
          </a:xfrm>
        </p:spPr>
      </p:pic>
    </p:spTree>
    <p:extLst>
      <p:ext uri="{BB962C8B-B14F-4D97-AF65-F5344CB8AC3E}">
        <p14:creationId xmlns:p14="http://schemas.microsoft.com/office/powerpoint/2010/main" val="1597049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9930" cy="1325563"/>
          </a:xfrm>
        </p:spPr>
        <p:txBody>
          <a:bodyPr/>
          <a:lstStyle/>
          <a:p>
            <a:r>
              <a:rPr lang="en-US" dirty="0"/>
              <a:t>7.3: Camera Shake and Object Oscillate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98" y="1825625"/>
            <a:ext cx="5464119" cy="42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To gain some insight into modeling displacements with simple mathematical functions</a:t>
            </a:r>
          </a:p>
          <a:p>
            <a:pPr lvl="0"/>
            <a:r>
              <a:rPr lang="en-US" dirty="0"/>
              <a:t>To experience the object oscillate effect on an object</a:t>
            </a:r>
          </a:p>
          <a:p>
            <a:pPr lvl="0"/>
            <a:r>
              <a:rPr lang="en-US" dirty="0"/>
              <a:t>To experience the camera shake effect on a camera</a:t>
            </a:r>
          </a:p>
          <a:p>
            <a:pPr lvl="0"/>
            <a:r>
              <a:rPr lang="en-US" dirty="0"/>
              <a:t>To implement oscillations as damped simple harmonic motion, and to introduce pseudo-randomness to create the camera shake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5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75F9-09F1-4C82-BCD9-2834EBAD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Oscillate: step towards Shake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ABECC-C90E-43FF-B962-55BAF1CB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Create oscillation then randomize: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update: oscillate (advance 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ABECC-C90E-43FF-B962-55BAF1CB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DCF683-537B-4F67-8792-9B0B445F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41" y="2408296"/>
            <a:ext cx="7115523" cy="1970367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888D68A-7A15-43D3-A77E-D04908CB13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02" y="318497"/>
            <a:ext cx="3333994" cy="1914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64988E36-502C-49D1-8C40-9C0543A59121}"/>
                  </a:ext>
                </a:extLst>
              </p:cNvPr>
              <p:cNvSpPr/>
              <p:nvPr/>
            </p:nvSpPr>
            <p:spPr>
              <a:xfrm>
                <a:off x="731649" y="3263807"/>
                <a:ext cx="2838944" cy="737487"/>
              </a:xfrm>
              <a:prstGeom prst="wedgeRoundRectCallout">
                <a:avLst>
                  <a:gd name="adj1" fmla="val 70942"/>
                  <a:gd name="adj2" fmla="val -20029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𝑚𝐶𝑦𝑐𝑙𝑒𝑠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64988E36-502C-49D1-8C40-9C0543A59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9" y="3263807"/>
                <a:ext cx="2838944" cy="737487"/>
              </a:xfrm>
              <a:prstGeom prst="wedgeRoundRectCallout">
                <a:avLst>
                  <a:gd name="adj1" fmla="val 70942"/>
                  <a:gd name="adj2" fmla="val -200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4ABECF-1B82-4660-8CDA-42B67FB6F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219" y="5163614"/>
            <a:ext cx="6395686" cy="1375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5">
                <a:extLst>
                  <a:ext uri="{FF2B5EF4-FFF2-40B4-BE49-F238E27FC236}">
                    <a16:creationId xmlns:a16="http://schemas.microsoft.com/office/drawing/2014/main" id="{B085986A-65E1-4F82-96E9-7833D76024B2}"/>
                  </a:ext>
                </a:extLst>
              </p:cNvPr>
              <p:cNvSpPr/>
              <p:nvPr/>
            </p:nvSpPr>
            <p:spPr>
              <a:xfrm>
                <a:off x="767238" y="5292842"/>
                <a:ext cx="2838944" cy="884122"/>
              </a:xfrm>
              <a:prstGeom prst="wedgeRoundRectCallout">
                <a:avLst>
                  <a:gd name="adj1" fmla="val 66240"/>
                  <a:gd name="adj2" fmla="val 12433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𝑢𝑚𝐶𝑦𝑐𝑙𝑒𝐿𝑒𝑓𝑡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𝑟𝑎𝑐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5">
                <a:extLst>
                  <a:ext uri="{FF2B5EF4-FFF2-40B4-BE49-F238E27FC236}">
                    <a16:creationId xmlns:a16="http://schemas.microsoft.com/office/drawing/2014/main" id="{B085986A-65E1-4F82-96E9-7833D7602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38" y="5292842"/>
                <a:ext cx="2838944" cy="884122"/>
              </a:xfrm>
              <a:prstGeom prst="wedgeRoundRectCallout">
                <a:avLst>
                  <a:gd name="adj1" fmla="val 66240"/>
                  <a:gd name="adj2" fmla="val 12433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8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7CF78-963C-4E83-91C1-91DA4098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986290"/>
            <a:ext cx="9520052" cy="4620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Encoded in the Camera matrix</a:t>
            </a:r>
          </a:p>
        </p:txBody>
      </p:sp>
    </p:spTree>
    <p:extLst>
      <p:ext uri="{BB962C8B-B14F-4D97-AF65-F5344CB8AC3E}">
        <p14:creationId xmlns:p14="http://schemas.microsoft.com/office/powerpoint/2010/main" val="2145914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7870-D097-4EB7-B5E8-50BD684E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Shake: randomize </a:t>
            </a:r>
            <a:r>
              <a:rPr lang="en-US" dirty="0" err="1"/>
              <a:t>dampedHarmonic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D966A-2136-4E78-B067-E958AF9A5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5138D-328A-47C2-841D-ACF746BF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96" y="1888934"/>
            <a:ext cx="6780167" cy="3684234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891BA200-CCC8-4D7A-AEFA-A149CA3D7915}"/>
              </a:ext>
            </a:extLst>
          </p:cNvPr>
          <p:cNvSpPr/>
          <p:nvPr/>
        </p:nvSpPr>
        <p:spPr>
          <a:xfrm>
            <a:off x="2685628" y="4067224"/>
            <a:ext cx="4983318" cy="57819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18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4B7E4-D10D-4FFE-B5E6-080A3A29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 is X, subclass is 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shake_vec2: subclass + an explicit instance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15A43-8E0F-4B7A-A060-8C06D469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4179"/>
            <a:ext cx="9969407" cy="16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8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camera_shake.js: Integrate shake into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Shaking the </a:t>
            </a:r>
            <a:r>
              <a:rPr lang="en-US" dirty="0" err="1"/>
              <a:t>CameraState’s</a:t>
            </a:r>
            <a:r>
              <a:rPr lang="en-US" dirty="0"/>
              <a:t>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the center by </a:t>
            </a:r>
            <a:r>
              <a:rPr lang="en-US" dirty="0" err="1"/>
              <a:t>ShapePosition’s</a:t>
            </a:r>
            <a:r>
              <a:rPr lang="en-US" dirty="0"/>
              <a:t> displacement (s)</a:t>
            </a:r>
          </a:p>
          <a:p>
            <a:pPr lvl="1"/>
            <a:r>
              <a:rPr lang="en-US" dirty="0"/>
              <a:t>Adding the offset to the origin (without changing the origin)</a:t>
            </a:r>
          </a:p>
          <a:p>
            <a:pPr lvl="1"/>
            <a:r>
              <a:rPr lang="en-US" dirty="0"/>
              <a:t>Offset becomes smaller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E12E3-7038-4449-BDA6-12020D5C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66" y="2241974"/>
            <a:ext cx="5603114" cy="25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9CD79-2E39-4D70-91D9-88A3E90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9" y="1395946"/>
            <a:ext cx="7131096" cy="936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CBEAE-C1B7-45B7-8FC0-BB8C56A3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25" y="2634634"/>
            <a:ext cx="6626962" cy="35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9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update Shake (</a:t>
            </a:r>
            <a:r>
              <a:rPr lang="en-US" dirty="0" err="1"/>
              <a:t>Camera_Manipulation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A463B-5012-40E8-8620-CF4B093C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05" y="1631738"/>
            <a:ext cx="8265579" cy="115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55E60-65A5-4BAB-A235-C3555019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056" y="3108626"/>
            <a:ext cx="6754268" cy="28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9524-F94F-4732-920D-BE2208E3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Oscillating the Hero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1B8A-02B2-4266-BAFB-4E133677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mBound</a:t>
            </a:r>
            <a:r>
              <a:rPr lang="en-US" dirty="0"/>
              <a:t> instance in </a:t>
            </a:r>
            <a:r>
              <a:rPr lang="en-US" dirty="0" err="1"/>
              <a:t>MyGame</a:t>
            </a:r>
            <a:r>
              <a:rPr lang="en-US" dirty="0"/>
              <a:t>::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MyGame</a:t>
            </a:r>
            <a:r>
              <a:rPr lang="en-US" dirty="0"/>
              <a:t>::update()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5D9A0-E9FE-4FAA-9364-9CCC71EB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757" y="2244285"/>
            <a:ext cx="6915397" cy="55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C1B4C-F2EE-4807-986A-B2F4AA99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94" y="3895715"/>
            <a:ext cx="4635581" cy="2512454"/>
          </a:xfrm>
          <a:prstGeom prst="rect">
            <a:avLst/>
          </a:prstGeom>
        </p:spPr>
      </p:pic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D14F9E5C-76F4-4AA7-AD0C-6E7866B91044}"/>
              </a:ext>
            </a:extLst>
          </p:cNvPr>
          <p:cNvSpPr/>
          <p:nvPr/>
        </p:nvSpPr>
        <p:spPr>
          <a:xfrm>
            <a:off x="3191850" y="4251350"/>
            <a:ext cx="3562696" cy="34111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CC9F0BB3-0901-400E-A7FE-A9B3A748FCAA}"/>
              </a:ext>
            </a:extLst>
          </p:cNvPr>
          <p:cNvSpPr/>
          <p:nvPr/>
        </p:nvSpPr>
        <p:spPr>
          <a:xfrm>
            <a:off x="7414603" y="3406811"/>
            <a:ext cx="3284544" cy="884122"/>
          </a:xfrm>
          <a:prstGeom prst="wedgeRoundRectCallout">
            <a:avLst>
              <a:gd name="adj1" fmla="val -75292"/>
              <a:gd name="adj2" fmla="val 584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  delta X/Y, frequency X/Y, duration</a:t>
            </a:r>
          </a:p>
        </p:txBody>
      </p:sp>
    </p:spTree>
    <p:extLst>
      <p:ext uri="{BB962C8B-B14F-4D97-AF65-F5344CB8AC3E}">
        <p14:creationId xmlns:p14="http://schemas.microsoft.com/office/powerpoint/2010/main" val="493641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 shake and object oscillation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xyDelta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Large (200): earth quake!   Small (0.1): can’t see anything!</a:t>
            </a:r>
          </a:p>
          <a:p>
            <a:r>
              <a:rPr lang="en-US" dirty="0"/>
              <a:t>Frequency:</a:t>
            </a:r>
          </a:p>
          <a:p>
            <a:pPr lvl="1"/>
            <a:r>
              <a:rPr lang="en-US" dirty="0"/>
              <a:t>Only observable with large </a:t>
            </a:r>
            <a:r>
              <a:rPr lang="en-US" dirty="0" err="1"/>
              <a:t>xyDelta</a:t>
            </a:r>
            <a:r>
              <a:rPr lang="en-US" dirty="0"/>
              <a:t>, larger values tend to “softens” the shake</a:t>
            </a:r>
          </a:p>
          <a:p>
            <a:r>
              <a:rPr lang="en-US" dirty="0"/>
              <a:t>Duration:</a:t>
            </a:r>
          </a:p>
          <a:p>
            <a:pPr lvl="1"/>
            <a:r>
              <a:rPr lang="en-US" dirty="0"/>
              <a:t>Large duration (300): annoying?  Short duration (3): subtle, seem like error!</a:t>
            </a:r>
          </a:p>
          <a:p>
            <a:r>
              <a:rPr lang="en-US" dirty="0"/>
              <a:t>WATCH OUT!</a:t>
            </a:r>
          </a:p>
          <a:p>
            <a:pPr lvl="1"/>
            <a:r>
              <a:rPr lang="en-US" dirty="0"/>
              <a:t>Shake is an offset (to the original value)</a:t>
            </a:r>
          </a:p>
          <a:p>
            <a:pPr lvl="1"/>
            <a:r>
              <a:rPr lang="en-US" dirty="0"/>
              <a:t>Always keep/restore the original value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AD0387-69AD-40AD-A816-C969C9588322}"/>
              </a:ext>
            </a:extLst>
          </p:cNvPr>
          <p:cNvGrpSpPr/>
          <p:nvPr/>
        </p:nvGrpSpPr>
        <p:grpSpPr>
          <a:xfrm>
            <a:off x="6664282" y="4736193"/>
            <a:ext cx="5527718" cy="1575707"/>
            <a:chOff x="6352075" y="5006749"/>
            <a:chExt cx="5527718" cy="15757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4357" r="36367" b="27700"/>
            <a:stretch/>
          </p:blipFill>
          <p:spPr>
            <a:xfrm>
              <a:off x="6352075" y="5006749"/>
              <a:ext cx="5527718" cy="1575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Rounded Rectangle 10"/>
            <p:cNvSpPr/>
            <p:nvPr/>
          </p:nvSpPr>
          <p:spPr>
            <a:xfrm>
              <a:off x="7117255" y="5946661"/>
              <a:ext cx="3271068" cy="341114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>
            <a:cxnSpLocks/>
            <a:endCxn id="11" idx="1"/>
          </p:cNvCxnSpPr>
          <p:nvPr/>
        </p:nvCxnSpPr>
        <p:spPr>
          <a:xfrm>
            <a:off x="6409842" y="5524046"/>
            <a:ext cx="1019620" cy="32261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41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7.4: Multiple Camera and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done this in MPs!</a:t>
            </a: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6" y="1869185"/>
            <a:ext cx="4944005" cy="396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02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Mouse Input (Selection!)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Mouse positions: Canvas coordinate! </a:t>
            </a:r>
          </a:p>
          <a:p>
            <a:pPr lvl="1"/>
            <a:r>
              <a:rPr lang="en-US" dirty="0" err="1"/>
              <a:t>GameObjects</a:t>
            </a:r>
            <a:r>
              <a:rPr lang="en-US" dirty="0"/>
              <a:t> are in WC!</a:t>
            </a:r>
          </a:p>
          <a:p>
            <a:r>
              <a:rPr lang="en-US" dirty="0"/>
              <a:t>Canvas to Viewport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91" y="3291618"/>
            <a:ext cx="8590785" cy="35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Viewport (device) to World Coordinate!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24" y="1946263"/>
            <a:ext cx="8401223" cy="41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Manipulations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Operations:</a:t>
                </a:r>
              </a:p>
              <a:p>
                <a:pPr lvl="1"/>
                <a:r>
                  <a:rPr lang="en-US" dirty="0"/>
                  <a:t>Clamping</a:t>
                </a:r>
              </a:p>
              <a:p>
                <a:pPr lvl="2"/>
                <a:r>
                  <a:rPr lang="en-US" dirty="0"/>
                  <a:t>Keeping hero in the view</a:t>
                </a:r>
              </a:p>
              <a:p>
                <a:pPr lvl="1"/>
                <a:r>
                  <a:rPr lang="en-US" dirty="0"/>
                  <a:t>Panning</a:t>
                </a:r>
              </a:p>
              <a:p>
                <a:pPr lvl="2"/>
                <a:r>
                  <a:rPr lang="en-US" dirty="0"/>
                  <a:t>Hero pushing camera view</a:t>
                </a:r>
              </a:p>
              <a:p>
                <a:pPr lvl="1"/>
                <a:r>
                  <a:rPr lang="en-US" dirty="0"/>
                  <a:t>Zooming</a:t>
                </a:r>
              </a:p>
              <a:p>
                <a:r>
                  <a:rPr lang="en-US" dirty="0"/>
                  <a:t>Implementations: mapped to parameters of a camera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WC Window (width and height)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779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canvas is 1000x800</a:t>
            </a:r>
          </a:p>
          <a:p>
            <a:pPr lvl="1"/>
            <a:r>
              <a:rPr lang="en-US" dirty="0"/>
              <a:t>My camera1: Center(50, 50), Width=100, Viewport:[100, 200, 400, 600]</a:t>
            </a:r>
          </a:p>
          <a:p>
            <a:pPr lvl="1"/>
            <a:r>
              <a:rPr lang="en-US" dirty="0"/>
              <a:t>My camera2: Center(100, 100), Width=10, Viewport: [50, 100, 100, 100]</a:t>
            </a:r>
          </a:p>
          <a:p>
            <a:pPr lvl="1"/>
            <a:r>
              <a:rPr lang="en-US" dirty="0"/>
              <a:t>Sketch my viewports in the canvas</a:t>
            </a:r>
          </a:p>
          <a:p>
            <a:r>
              <a:rPr lang="en-US" dirty="0"/>
              <a:t>HTML5 reports that a mouse click occurs at: (</a:t>
            </a:r>
            <a:r>
              <a:rPr lang="en-US" dirty="0" err="1"/>
              <a:t>mouseX</a:t>
            </a:r>
            <a:r>
              <a:rPr lang="en-US" dirty="0"/>
              <a:t>, </a:t>
            </a:r>
            <a:r>
              <a:rPr lang="en-US" dirty="0" err="1"/>
              <a:t>mouseY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(50, 100): should I care about this?</a:t>
            </a:r>
          </a:p>
          <a:p>
            <a:pPr lvl="1"/>
            <a:r>
              <a:rPr lang="en-US" dirty="0"/>
              <a:t>(300, 400): how about now?</a:t>
            </a:r>
          </a:p>
          <a:p>
            <a:r>
              <a:rPr lang="en-US" dirty="0"/>
              <a:t>What are the point in </a:t>
            </a:r>
            <a:r>
              <a:rPr lang="en-US" dirty="0" err="1"/>
              <a:t>DCx</a:t>
            </a:r>
            <a:r>
              <a:rPr lang="en-US" dirty="0"/>
              <a:t>, </a:t>
            </a:r>
            <a:r>
              <a:rPr lang="en-US" dirty="0" err="1"/>
              <a:t>DCy</a:t>
            </a:r>
            <a:r>
              <a:rPr lang="en-US" dirty="0"/>
              <a:t> for my two viewports?</a:t>
            </a:r>
          </a:p>
          <a:p>
            <a:r>
              <a:rPr lang="en-US" dirty="0"/>
              <a:t>What are the points in </a:t>
            </a:r>
            <a:r>
              <a:rPr lang="en-US" dirty="0" err="1"/>
              <a:t>WCx</a:t>
            </a:r>
            <a:r>
              <a:rPr lang="en-US" dirty="0"/>
              <a:t>, </a:t>
            </a:r>
            <a:r>
              <a:rPr lang="en-US" dirty="0" err="1"/>
              <a:t>WCy</a:t>
            </a:r>
            <a:r>
              <a:rPr lang="en-US" dirty="0"/>
              <a:t> for my two cameras?</a:t>
            </a:r>
          </a:p>
        </p:txBody>
      </p:sp>
    </p:spTree>
    <p:extLst>
      <p:ext uri="{BB962C8B-B14F-4D97-AF65-F5344CB8AC3E}">
        <p14:creationId xmlns:p14="http://schemas.microsoft.com/office/powerpoint/2010/main" val="854582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canvas is 1000x800</a:t>
            </a:r>
          </a:p>
          <a:p>
            <a:pPr lvl="1"/>
            <a:r>
              <a:rPr lang="en-US" dirty="0"/>
              <a:t>My camera1: Center(50, 50), Width=100, Viewport:[</a:t>
            </a:r>
            <a:r>
              <a:rPr lang="en-US" dirty="0">
                <a:solidFill>
                  <a:schemeClr val="accent2"/>
                </a:solidFill>
              </a:rPr>
              <a:t>100, 200, 400, 600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My camera2: Center(100, 100), Width=10, Viewport: [</a:t>
            </a:r>
            <a:r>
              <a:rPr lang="en-US" dirty="0">
                <a:solidFill>
                  <a:srgbClr val="FF0000"/>
                </a:solidFill>
              </a:rPr>
              <a:t>50, 100, 100, 100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Sketch my viewports in the canvas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61760" y="3058160"/>
            <a:ext cx="4572000" cy="3657600"/>
            <a:chOff x="2316480" y="3098800"/>
            <a:chExt cx="4572000" cy="3657600"/>
          </a:xfrm>
        </p:grpSpPr>
        <p:sp>
          <p:nvSpPr>
            <p:cNvPr id="5" name="Rectangle 4"/>
            <p:cNvSpPr/>
            <p:nvPr/>
          </p:nvSpPr>
          <p:spPr>
            <a:xfrm>
              <a:off x="2316480" y="3098800"/>
              <a:ext cx="4572000" cy="365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73680" y="3111500"/>
              <a:ext cx="1828800" cy="2743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5080" y="5854700"/>
              <a:ext cx="457200" cy="4572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793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47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My camera1: Viewport</a:t>
            </a:r>
            <a:r>
              <a:rPr lang="en-US" dirty="0">
                <a:solidFill>
                  <a:schemeClr val="accent2"/>
                </a:solidFill>
              </a:rPr>
              <a:t>:[100, 200, 400, 600</a:t>
            </a:r>
            <a:r>
              <a:rPr lang="en-US" dirty="0"/>
              <a:t>]</a:t>
            </a:r>
          </a:p>
          <a:p>
            <a:r>
              <a:rPr lang="en-US" dirty="0"/>
              <a:t>My camera2: Viewport: [</a:t>
            </a:r>
            <a:r>
              <a:rPr lang="en-US" dirty="0">
                <a:solidFill>
                  <a:srgbClr val="FF0000"/>
                </a:solidFill>
              </a:rPr>
              <a:t>50, 100, 100, 100</a:t>
            </a:r>
            <a:r>
              <a:rPr lang="en-US" dirty="0"/>
              <a:t>]</a:t>
            </a:r>
          </a:p>
          <a:p>
            <a:r>
              <a:rPr lang="en-US" dirty="0"/>
              <a:t>HTML5 reports mouse click occurs at: (</a:t>
            </a:r>
            <a:r>
              <a:rPr lang="en-US" dirty="0" err="1"/>
              <a:t>mouseX</a:t>
            </a:r>
            <a:r>
              <a:rPr lang="en-US" dirty="0"/>
              <a:t>, </a:t>
            </a:r>
            <a:r>
              <a:rPr lang="en-US" dirty="0" err="1"/>
              <a:t>mouseY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(50, 100): </a:t>
            </a:r>
            <a:r>
              <a:rPr lang="en-US" dirty="0"/>
              <a:t>should I care about this?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(300, 400): </a:t>
            </a:r>
            <a:r>
              <a:rPr lang="en-US" dirty="0"/>
              <a:t>how about now?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172325" y="2958465"/>
            <a:ext cx="4572000" cy="3660616"/>
            <a:chOff x="7700645" y="1310640"/>
            <a:chExt cx="4572000" cy="3660616"/>
          </a:xfrm>
        </p:grpSpPr>
        <p:grpSp>
          <p:nvGrpSpPr>
            <p:cNvPr id="13" name="Group 12"/>
            <p:cNvGrpSpPr/>
            <p:nvPr/>
          </p:nvGrpSpPr>
          <p:grpSpPr>
            <a:xfrm>
              <a:off x="7700645" y="1310640"/>
              <a:ext cx="4572000" cy="3657600"/>
              <a:chOff x="7700645" y="1310640"/>
              <a:chExt cx="4572000" cy="3657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700645" y="1310640"/>
                <a:ext cx="4572000" cy="365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148320" y="1323340"/>
                <a:ext cx="1828800" cy="2743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919720" y="4066540"/>
                <a:ext cx="4572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Summing Junction 16"/>
              <p:cNvSpPr/>
              <p:nvPr/>
            </p:nvSpPr>
            <p:spPr>
              <a:xfrm>
                <a:off x="7762240" y="4388166"/>
                <a:ext cx="314960" cy="270511"/>
              </a:xfrm>
              <a:prstGeom prst="flowChartSummingJunction">
                <a:avLst/>
              </a:prstGeom>
              <a:solidFill>
                <a:schemeClr val="accent1">
                  <a:alpha val="12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Summing Junction 17"/>
              <p:cNvSpPr/>
              <p:nvPr/>
            </p:nvSpPr>
            <p:spPr>
              <a:xfrm>
                <a:off x="8902700" y="3026093"/>
                <a:ext cx="314960" cy="270511"/>
              </a:xfrm>
              <a:prstGeom prst="flowChartSummingJunction">
                <a:avLst/>
              </a:prstGeom>
              <a:solidFill>
                <a:schemeClr val="accent1">
                  <a:alpha val="12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700645" y="1323340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148320" y="1310640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608060" y="1314767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77325" y="1310957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34525" y="1320482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710169" y="450802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0645" y="403939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00645" y="3572669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00645" y="310594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131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[100, 200, 400, 600</a:t>
            </a:r>
            <a:r>
              <a:rPr lang="en-US" dirty="0"/>
              <a:t>]      [</a:t>
            </a:r>
            <a:r>
              <a:rPr lang="en-US" dirty="0">
                <a:solidFill>
                  <a:srgbClr val="FF0000"/>
                </a:solidFill>
              </a:rPr>
              <a:t>50, 100, 100, 100</a:t>
            </a:r>
            <a:r>
              <a:rPr lang="en-US" dirty="0"/>
              <a:t>]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(50, 100): </a:t>
            </a:r>
            <a:r>
              <a:rPr lang="en-US" dirty="0"/>
              <a:t>should I care about this?</a:t>
            </a:r>
          </a:p>
          <a:p>
            <a:pPr lvl="2"/>
            <a:r>
              <a:rPr lang="en-US" dirty="0"/>
              <a:t>With respect to </a:t>
            </a:r>
            <a:r>
              <a:rPr lang="en-US" b="1" dirty="0">
                <a:solidFill>
                  <a:schemeClr val="accent2"/>
                </a:solidFill>
              </a:rPr>
              <a:t>Orange: </a:t>
            </a:r>
            <a:r>
              <a:rPr lang="en-US" b="1" dirty="0" err="1">
                <a:solidFill>
                  <a:schemeClr val="accent2"/>
                </a:solidFill>
              </a:rPr>
              <a:t>DCx</a:t>
            </a:r>
            <a:r>
              <a:rPr lang="en-US" b="1" dirty="0">
                <a:solidFill>
                  <a:schemeClr val="accent2"/>
                </a:solidFill>
              </a:rPr>
              <a:t> = -50, </a:t>
            </a:r>
            <a:r>
              <a:rPr lang="en-US" b="1" dirty="0" err="1">
                <a:solidFill>
                  <a:schemeClr val="accent2"/>
                </a:solidFill>
              </a:rPr>
              <a:t>DCy</a:t>
            </a:r>
            <a:r>
              <a:rPr lang="en-US" b="1" dirty="0">
                <a:solidFill>
                  <a:schemeClr val="accent2"/>
                </a:solidFill>
              </a:rPr>
              <a:t>=-100</a:t>
            </a:r>
          </a:p>
          <a:p>
            <a:pPr lvl="3"/>
            <a:r>
              <a:rPr lang="en-US" b="1" dirty="0">
                <a:solidFill>
                  <a:schemeClr val="accent2"/>
                </a:solidFill>
                <a:sym typeface="Wingdings" panose="05000000000000000000" pitchFamily="2" charset="2"/>
              </a:rPr>
              <a:t>Orange does not care about this point</a:t>
            </a:r>
            <a:endParaRPr lang="en-US" b="1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With respect to </a:t>
            </a:r>
            <a:r>
              <a:rPr lang="en-US" b="1" dirty="0">
                <a:solidFill>
                  <a:srgbClr val="FF0000"/>
                </a:solidFill>
              </a:rPr>
              <a:t>Red: </a:t>
            </a:r>
            <a:r>
              <a:rPr lang="en-US" b="1" dirty="0" err="1">
                <a:solidFill>
                  <a:srgbClr val="FF0000"/>
                </a:solidFill>
              </a:rPr>
              <a:t>DCx</a:t>
            </a:r>
            <a:r>
              <a:rPr lang="en-US" b="1" dirty="0">
                <a:solidFill>
                  <a:srgbClr val="FF0000"/>
                </a:solidFill>
              </a:rPr>
              <a:t> = 0, </a:t>
            </a:r>
            <a:r>
              <a:rPr lang="en-US" b="1" dirty="0" err="1">
                <a:solidFill>
                  <a:srgbClr val="FF0000"/>
                </a:solidFill>
              </a:rPr>
              <a:t>DCy</a:t>
            </a:r>
            <a:r>
              <a:rPr lang="en-US" b="1" dirty="0">
                <a:solidFill>
                  <a:srgbClr val="FF0000"/>
                </a:solidFill>
              </a:rPr>
              <a:t>= 0</a:t>
            </a:r>
          </a:p>
          <a:p>
            <a:pPr lvl="3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 Red cares about this point (inside Red viewport)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(300, 400): </a:t>
            </a:r>
            <a:r>
              <a:rPr lang="en-US" dirty="0"/>
              <a:t>how about now?</a:t>
            </a:r>
          </a:p>
          <a:p>
            <a:pPr lvl="2"/>
            <a:r>
              <a:rPr lang="en-US" dirty="0"/>
              <a:t>With respect to </a:t>
            </a:r>
            <a:r>
              <a:rPr lang="en-US" b="1" dirty="0">
                <a:solidFill>
                  <a:schemeClr val="accent2"/>
                </a:solidFill>
              </a:rPr>
              <a:t>Orange: </a:t>
            </a:r>
            <a:r>
              <a:rPr lang="en-US" b="1" dirty="0" err="1">
                <a:solidFill>
                  <a:schemeClr val="accent2"/>
                </a:solidFill>
              </a:rPr>
              <a:t>DCx</a:t>
            </a:r>
            <a:r>
              <a:rPr lang="en-US" b="1" dirty="0">
                <a:solidFill>
                  <a:schemeClr val="accent2"/>
                </a:solidFill>
              </a:rPr>
              <a:t> = 200, </a:t>
            </a:r>
            <a:r>
              <a:rPr lang="en-US" b="1" dirty="0" err="1">
                <a:solidFill>
                  <a:schemeClr val="accent2"/>
                </a:solidFill>
              </a:rPr>
              <a:t>DCy</a:t>
            </a:r>
            <a:r>
              <a:rPr lang="en-US" b="1" dirty="0">
                <a:solidFill>
                  <a:schemeClr val="accent2"/>
                </a:solidFill>
              </a:rPr>
              <a:t>=200</a:t>
            </a:r>
          </a:p>
          <a:p>
            <a:pPr lvl="3"/>
            <a:r>
              <a:rPr lang="en-US" b="1" dirty="0">
                <a:solidFill>
                  <a:schemeClr val="accent2"/>
                </a:solidFill>
                <a:sym typeface="Wingdings" panose="05000000000000000000" pitchFamily="2" charset="2"/>
              </a:rPr>
              <a:t> Orange cares about this point (in Orange viewport)</a:t>
            </a:r>
            <a:endParaRPr lang="en-US" b="1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With respect to </a:t>
            </a:r>
            <a:r>
              <a:rPr lang="en-US" b="1" dirty="0">
                <a:solidFill>
                  <a:srgbClr val="FF0000"/>
                </a:solidFill>
              </a:rPr>
              <a:t>Red: X = 250, Y= 300</a:t>
            </a:r>
          </a:p>
          <a:p>
            <a:pPr lvl="3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 Red does not care (outside of Red viewport)</a:t>
            </a:r>
            <a:endParaRPr lang="en-US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534275" y="862965"/>
            <a:ext cx="4572000" cy="3660616"/>
            <a:chOff x="7700645" y="1310640"/>
            <a:chExt cx="4572000" cy="3660616"/>
          </a:xfrm>
        </p:grpSpPr>
        <p:grpSp>
          <p:nvGrpSpPr>
            <p:cNvPr id="15" name="Group 14"/>
            <p:cNvGrpSpPr/>
            <p:nvPr/>
          </p:nvGrpSpPr>
          <p:grpSpPr>
            <a:xfrm>
              <a:off x="7700645" y="1310640"/>
              <a:ext cx="4572000" cy="3657600"/>
              <a:chOff x="7700645" y="1310640"/>
              <a:chExt cx="4572000" cy="36576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700645" y="1310640"/>
                <a:ext cx="4572000" cy="365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148320" y="1323340"/>
                <a:ext cx="1828800" cy="2743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19720" y="4066540"/>
                <a:ext cx="4572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Summing Junction 27"/>
              <p:cNvSpPr/>
              <p:nvPr/>
            </p:nvSpPr>
            <p:spPr>
              <a:xfrm>
                <a:off x="7762240" y="4388166"/>
                <a:ext cx="314960" cy="270511"/>
              </a:xfrm>
              <a:prstGeom prst="flowChartSummingJunction">
                <a:avLst/>
              </a:prstGeom>
              <a:solidFill>
                <a:schemeClr val="accent1">
                  <a:alpha val="12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Summing Junction 28"/>
              <p:cNvSpPr/>
              <p:nvPr/>
            </p:nvSpPr>
            <p:spPr>
              <a:xfrm>
                <a:off x="8902700" y="3026093"/>
                <a:ext cx="314960" cy="270511"/>
              </a:xfrm>
              <a:prstGeom prst="flowChartSummingJunction">
                <a:avLst/>
              </a:prstGeom>
              <a:solidFill>
                <a:schemeClr val="accent1">
                  <a:alpha val="12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7700645" y="1323340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48320" y="1310640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08060" y="1314767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77325" y="1310957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534525" y="1320482"/>
              <a:ext cx="457200" cy="36449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10169" y="450802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00645" y="403939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00645" y="3572669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700645" y="3105944"/>
              <a:ext cx="3005455" cy="4632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875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229257" y="-1067261"/>
            <a:ext cx="5029201" cy="4953318"/>
            <a:chOff x="7162799" y="454024"/>
            <a:chExt cx="5029201" cy="4953318"/>
          </a:xfrm>
        </p:grpSpPr>
        <p:grpSp>
          <p:nvGrpSpPr>
            <p:cNvPr id="6" name="Group 5"/>
            <p:cNvGrpSpPr/>
            <p:nvPr/>
          </p:nvGrpSpPr>
          <p:grpSpPr>
            <a:xfrm>
              <a:off x="7509510" y="712946"/>
              <a:ext cx="4572000" cy="3657600"/>
              <a:chOff x="2316480" y="3098800"/>
              <a:chExt cx="4572000" cy="3657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316480" y="3098800"/>
                <a:ext cx="4572000" cy="365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73680" y="3111500"/>
                <a:ext cx="1828800" cy="2743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45080" y="5854700"/>
                <a:ext cx="4572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7162799" y="454024"/>
              <a:ext cx="5029201" cy="2470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987790" y="2527617"/>
              <a:ext cx="3093719" cy="2879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723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Viewport: [50, 100, 100, 100]</a:t>
            </a:r>
          </a:p>
          <a:p>
            <a:pPr lvl="1"/>
            <a:r>
              <a:rPr lang="en-US" dirty="0"/>
              <a:t>We know … HTML reports: </a:t>
            </a:r>
            <a:r>
              <a:rPr lang="en-US" b="1" dirty="0">
                <a:solidFill>
                  <a:srgbClr val="00B050"/>
                </a:solidFill>
              </a:rPr>
              <a:t>(50, 100)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Red DC: </a:t>
            </a:r>
            <a:r>
              <a:rPr lang="en-US" b="1" dirty="0" err="1">
                <a:solidFill>
                  <a:srgbClr val="FF0000"/>
                </a:solidFill>
              </a:rPr>
              <a:t>DCx</a:t>
            </a:r>
            <a:r>
              <a:rPr lang="en-US" b="1" dirty="0">
                <a:solidFill>
                  <a:srgbClr val="FF0000"/>
                </a:solidFill>
              </a:rPr>
              <a:t> = 0, </a:t>
            </a:r>
            <a:r>
              <a:rPr lang="en-US" b="1" dirty="0" err="1">
                <a:solidFill>
                  <a:srgbClr val="FF0000"/>
                </a:solidFill>
              </a:rPr>
              <a:t>DCy</a:t>
            </a:r>
            <a:r>
              <a:rPr lang="en-US" b="1" dirty="0">
                <a:solidFill>
                  <a:srgbClr val="FF0000"/>
                </a:solidFill>
              </a:rPr>
              <a:t>= 0</a:t>
            </a:r>
          </a:p>
          <a:p>
            <a:r>
              <a:rPr lang="en-US" dirty="0"/>
              <a:t>Now for: </a:t>
            </a:r>
            <a:r>
              <a:rPr lang="en-US" dirty="0" err="1"/>
              <a:t>WCx</a:t>
            </a:r>
            <a:r>
              <a:rPr lang="en-US" dirty="0"/>
              <a:t>, </a:t>
            </a:r>
            <a:r>
              <a:rPr lang="en-US" dirty="0" err="1"/>
              <a:t>WCy</a:t>
            </a:r>
            <a:r>
              <a:rPr lang="en-US" dirty="0"/>
              <a:t> (over the Red DC)</a:t>
            </a:r>
          </a:p>
          <a:p>
            <a:pPr lvl="1"/>
            <a:r>
              <a:rPr lang="en-US" b="1" dirty="0"/>
              <a:t>Center(100, 100), Width=10</a:t>
            </a:r>
          </a:p>
          <a:p>
            <a:pPr lvl="1"/>
            <a:r>
              <a:rPr lang="en-US" b="1" dirty="0"/>
              <a:t>Lower-left = (100-10/2, 100-10/2) = (95, 95)</a:t>
            </a:r>
          </a:p>
          <a:p>
            <a:r>
              <a:rPr lang="en-US" b="1" dirty="0"/>
              <a:t>So, </a:t>
            </a:r>
            <a:r>
              <a:rPr lang="en-US" dirty="0"/>
              <a:t>the following are the same point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Canvas-(50, 100)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DC-(0, 0)</a:t>
            </a:r>
          </a:p>
          <a:p>
            <a:pPr lvl="1"/>
            <a:r>
              <a:rPr lang="en-US" b="1" dirty="0"/>
              <a:t>WC-</a:t>
            </a:r>
            <a:r>
              <a:rPr lang="en-US" b="1"/>
              <a:t>(95, </a:t>
            </a:r>
            <a:r>
              <a:rPr lang="en-US" b="1" dirty="0"/>
              <a:t>95)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9" name="Flowchart: Summing Junction 18"/>
          <p:cNvSpPr/>
          <p:nvPr/>
        </p:nvSpPr>
        <p:spPr>
          <a:xfrm>
            <a:off x="6754526" y="2287681"/>
            <a:ext cx="180340" cy="188756"/>
          </a:xfrm>
          <a:prstGeom prst="flowChartSummingJunction">
            <a:avLst/>
          </a:prstGeom>
          <a:solidFill>
            <a:schemeClr val="accent1">
              <a:alpha val="12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623381" y="3886057"/>
            <a:ext cx="4001136" cy="2403396"/>
            <a:chOff x="3433760" y="3487264"/>
            <a:chExt cx="4001136" cy="2403396"/>
          </a:xfrm>
        </p:grpSpPr>
        <p:grpSp>
          <p:nvGrpSpPr>
            <p:cNvPr id="24" name="Group 23"/>
            <p:cNvGrpSpPr/>
            <p:nvPr/>
          </p:nvGrpSpPr>
          <p:grpSpPr>
            <a:xfrm>
              <a:off x="3433760" y="3487264"/>
              <a:ext cx="3958911" cy="2403396"/>
              <a:chOff x="2239960" y="3370581"/>
              <a:chExt cx="3958911" cy="240339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408045" y="3370581"/>
                <a:ext cx="2286000" cy="2286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Or 13"/>
              <p:cNvSpPr/>
              <p:nvPr/>
            </p:nvSpPr>
            <p:spPr>
              <a:xfrm>
                <a:off x="4446270" y="4418331"/>
                <a:ext cx="209550" cy="190500"/>
              </a:xfrm>
              <a:prstGeom prst="flowChartOr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Left Brace 15"/>
              <p:cNvSpPr/>
              <p:nvPr/>
            </p:nvSpPr>
            <p:spPr>
              <a:xfrm>
                <a:off x="2870834" y="3409315"/>
                <a:ext cx="418465" cy="2064623"/>
              </a:xfrm>
              <a:prstGeom prst="leftBrace">
                <a:avLst>
                  <a:gd name="adj1" fmla="val 140029"/>
                  <a:gd name="adj2" fmla="val 5000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/>
              <p:cNvSpPr/>
              <p:nvPr/>
            </p:nvSpPr>
            <p:spPr>
              <a:xfrm rot="5400000" flipH="1">
                <a:off x="4356814" y="2480926"/>
                <a:ext cx="349726" cy="2247266"/>
              </a:xfrm>
              <a:prstGeom prst="leftBrace">
                <a:avLst>
                  <a:gd name="adj1" fmla="val 140029"/>
                  <a:gd name="adj2" fmla="val 5000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Summing Junction 17"/>
              <p:cNvSpPr/>
              <p:nvPr/>
            </p:nvSpPr>
            <p:spPr>
              <a:xfrm>
                <a:off x="3289299" y="5503466"/>
                <a:ext cx="314960" cy="270511"/>
              </a:xfrm>
              <a:prstGeom prst="flowChartSummingJunction">
                <a:avLst/>
              </a:prstGeom>
              <a:solidFill>
                <a:schemeClr val="accent1">
                  <a:alpha val="12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446270" y="4574105"/>
                <a:ext cx="1752601" cy="687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(100, 100)</a:t>
                </a:r>
              </a:p>
            </p:txBody>
          </p:sp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2239960" y="4255372"/>
                <a:ext cx="1752601" cy="687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10</a:t>
                </a:r>
              </a:p>
            </p:txBody>
          </p:sp>
        </p:grp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5682295" y="3808534"/>
              <a:ext cx="1752601" cy="6872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949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Center(50, 50), Width=100 </a:t>
            </a:r>
            <a:r>
              <a:rPr lang="en-US" dirty="0">
                <a:solidFill>
                  <a:schemeClr val="accent2"/>
                </a:solidFill>
              </a:rPr>
              <a:t>[100, 200, 400, 600]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Canvas (300, 400): </a:t>
            </a:r>
            <a:r>
              <a:rPr lang="en-US" b="1" dirty="0">
                <a:solidFill>
                  <a:schemeClr val="accent2"/>
                </a:solidFill>
              </a:rPr>
              <a:t>Orange: </a:t>
            </a:r>
            <a:r>
              <a:rPr lang="en-US" b="1" dirty="0" err="1">
                <a:solidFill>
                  <a:schemeClr val="accent2"/>
                </a:solidFill>
              </a:rPr>
              <a:t>DCx</a:t>
            </a:r>
            <a:r>
              <a:rPr lang="en-US" b="1" dirty="0">
                <a:solidFill>
                  <a:schemeClr val="accent2"/>
                </a:solidFill>
              </a:rPr>
              <a:t> = 200, </a:t>
            </a:r>
            <a:r>
              <a:rPr lang="en-US" b="1" dirty="0" err="1">
                <a:solidFill>
                  <a:schemeClr val="accent2"/>
                </a:solidFill>
              </a:rPr>
              <a:t>DCy</a:t>
            </a:r>
            <a:r>
              <a:rPr lang="en-US" b="1" dirty="0">
                <a:solidFill>
                  <a:schemeClr val="accent2"/>
                </a:solidFill>
              </a:rPr>
              <a:t>=200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Percent coverage in DC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X = 200 / 400 = 50%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Y = 200 / 600 = 33.33%</a:t>
            </a:r>
          </a:p>
          <a:p>
            <a:pPr lvl="1"/>
            <a:r>
              <a:rPr lang="en-US" dirty="0"/>
              <a:t>Amount in WC</a:t>
            </a:r>
          </a:p>
          <a:p>
            <a:pPr lvl="2"/>
            <a:r>
              <a:rPr lang="en-US" dirty="0"/>
              <a:t>X = 50% * Width = 50% * 100 = 50</a:t>
            </a:r>
          </a:p>
          <a:p>
            <a:pPr lvl="2"/>
            <a:r>
              <a:rPr lang="en-US" dirty="0"/>
              <a:t>Y = 33.3% * Height = 33.33% * 150 = 50</a:t>
            </a:r>
          </a:p>
          <a:p>
            <a:r>
              <a:rPr lang="en-US" dirty="0"/>
              <a:t>WC: Lower-left = </a:t>
            </a:r>
            <a:r>
              <a:rPr lang="en-US" sz="2000" dirty="0"/>
              <a:t>(50-100/2, 50-150/2)</a:t>
            </a:r>
            <a:r>
              <a:rPr lang="en-US" dirty="0"/>
              <a:t> = (0, -25)</a:t>
            </a:r>
          </a:p>
          <a:p>
            <a:r>
              <a:rPr lang="en-US" dirty="0" err="1"/>
              <a:t>WCx</a:t>
            </a:r>
            <a:r>
              <a:rPr lang="en-US" dirty="0"/>
              <a:t>, </a:t>
            </a:r>
            <a:r>
              <a:rPr lang="en-US" dirty="0" err="1"/>
              <a:t>WCy</a:t>
            </a:r>
            <a:r>
              <a:rPr lang="en-US" dirty="0"/>
              <a:t> = (50, 25)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pPr marL="1371600" lvl="3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972297" y="2402691"/>
            <a:ext cx="4381503" cy="3197205"/>
            <a:chOff x="3467098" y="3197394"/>
            <a:chExt cx="4381503" cy="3197205"/>
          </a:xfrm>
        </p:grpSpPr>
        <p:sp>
          <p:nvSpPr>
            <p:cNvPr id="12" name="Rectangle 11"/>
            <p:cNvSpPr/>
            <p:nvPr/>
          </p:nvSpPr>
          <p:spPr>
            <a:xfrm>
              <a:off x="4903153" y="3197394"/>
              <a:ext cx="2385694" cy="31972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Or 13"/>
            <p:cNvSpPr/>
            <p:nvPr/>
          </p:nvSpPr>
          <p:spPr>
            <a:xfrm>
              <a:off x="5991225" y="4700746"/>
              <a:ext cx="209550" cy="190500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4330541" y="3276758"/>
              <a:ext cx="418465" cy="3117841"/>
            </a:xfrm>
            <a:prstGeom prst="leftBrace">
              <a:avLst>
                <a:gd name="adj1" fmla="val 14002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e 16"/>
            <p:cNvSpPr/>
            <p:nvPr/>
          </p:nvSpPr>
          <p:spPr>
            <a:xfrm rot="5400000" flipH="1">
              <a:off x="5921137" y="2380445"/>
              <a:ext cx="349726" cy="2247266"/>
            </a:xfrm>
            <a:prstGeom prst="leftBrace">
              <a:avLst>
                <a:gd name="adj1" fmla="val 14002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Summing Junction 17"/>
            <p:cNvSpPr/>
            <p:nvPr/>
          </p:nvSpPr>
          <p:spPr>
            <a:xfrm>
              <a:off x="5991225" y="5210922"/>
              <a:ext cx="314960" cy="270511"/>
            </a:xfrm>
            <a:prstGeom prst="flowChartSummingJunction">
              <a:avLst/>
            </a:prstGeom>
            <a:solidFill>
              <a:schemeClr val="accent1">
                <a:lumMod val="50000"/>
                <a:alpha val="12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6096000" y="4345616"/>
              <a:ext cx="1752601" cy="6872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(50, 50)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3467098" y="4658948"/>
              <a:ext cx="1752601" cy="6872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150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5674676" y="3742451"/>
              <a:ext cx="1752601" cy="6872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01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DCx</a:t>
            </a:r>
            <a:r>
              <a:rPr lang="en-US" dirty="0"/>
              <a:t> = </a:t>
            </a:r>
            <a:r>
              <a:rPr lang="en-US" dirty="0" err="1"/>
              <a:t>mouseX</a:t>
            </a:r>
            <a:r>
              <a:rPr lang="en-US" dirty="0"/>
              <a:t> – </a:t>
            </a:r>
            <a:r>
              <a:rPr lang="en-US" dirty="0" err="1"/>
              <a:t>ViewportOrgX</a:t>
            </a:r>
            <a:endParaRPr lang="en-US" dirty="0"/>
          </a:p>
          <a:p>
            <a:r>
              <a:rPr lang="en-US" dirty="0" err="1"/>
              <a:t>WCx</a:t>
            </a:r>
            <a:r>
              <a:rPr lang="en-US" dirty="0"/>
              <a:t> = </a:t>
            </a:r>
            <a:r>
              <a:rPr lang="en-US" dirty="0" err="1"/>
              <a:t>LLx</a:t>
            </a:r>
            <a:r>
              <a:rPr lang="en-US" dirty="0"/>
              <a:t> + WC-Width * </a:t>
            </a:r>
            <a:r>
              <a:rPr lang="en-US" dirty="0" err="1"/>
              <a:t>DCx</a:t>
            </a:r>
            <a:r>
              <a:rPr lang="en-US" dirty="0"/>
              <a:t> / </a:t>
            </a:r>
            <a:r>
              <a:rPr lang="en-US" dirty="0" err="1"/>
              <a:t>ViewportWidth</a:t>
            </a:r>
            <a:endParaRPr lang="en-US" dirty="0"/>
          </a:p>
          <a:p>
            <a:pPr lvl="1"/>
            <a:r>
              <a:rPr lang="en-US" dirty="0" err="1"/>
              <a:t>LLx</a:t>
            </a:r>
            <a:r>
              <a:rPr lang="en-US" dirty="0"/>
              <a:t> = lower-left-x = Camera-X – (WC-Width / 2)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pPr marL="1371600" lvl="3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723075" y="630918"/>
            <a:ext cx="6298711" cy="3459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Center(50, 50), Width=100 </a:t>
            </a:r>
            <a:r>
              <a:rPr lang="en-US" dirty="0">
                <a:solidFill>
                  <a:schemeClr val="accent2"/>
                </a:solidFill>
              </a:rPr>
              <a:t>[100, 200, 400, 600]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Canvas (300, 400): </a:t>
            </a:r>
            <a:r>
              <a:rPr lang="en-US" b="1" dirty="0">
                <a:solidFill>
                  <a:schemeClr val="accent2"/>
                </a:solidFill>
              </a:rPr>
              <a:t>Orange: </a:t>
            </a:r>
            <a:r>
              <a:rPr lang="en-US" b="1" dirty="0" err="1">
                <a:solidFill>
                  <a:schemeClr val="accent2"/>
                </a:solidFill>
              </a:rPr>
              <a:t>DCx</a:t>
            </a:r>
            <a:r>
              <a:rPr lang="en-US" b="1" dirty="0">
                <a:solidFill>
                  <a:schemeClr val="accent2"/>
                </a:solidFill>
              </a:rPr>
              <a:t> = 200, </a:t>
            </a:r>
            <a:r>
              <a:rPr lang="en-US" b="1" dirty="0" err="1">
                <a:solidFill>
                  <a:schemeClr val="accent2"/>
                </a:solidFill>
              </a:rPr>
              <a:t>DCy</a:t>
            </a:r>
            <a:r>
              <a:rPr lang="en-US" b="1" dirty="0">
                <a:solidFill>
                  <a:schemeClr val="accent2"/>
                </a:solidFill>
              </a:rPr>
              <a:t>=200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Percent coverage in DC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X = 200 / 400 = 50%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Y = 200 / 600 = 33.33%</a:t>
            </a:r>
          </a:p>
          <a:p>
            <a:pPr lvl="1"/>
            <a:r>
              <a:rPr lang="en-US" dirty="0"/>
              <a:t>Amount in WC</a:t>
            </a:r>
          </a:p>
          <a:p>
            <a:pPr lvl="2"/>
            <a:r>
              <a:rPr lang="en-US" dirty="0"/>
              <a:t>X = 50% * Width = 50% * 100 = 50</a:t>
            </a:r>
          </a:p>
          <a:p>
            <a:pPr lvl="2"/>
            <a:r>
              <a:rPr lang="en-US" dirty="0"/>
              <a:t>Y = 33.3% * Height = 33.33% * 150 = 50</a:t>
            </a:r>
          </a:p>
          <a:p>
            <a:r>
              <a:rPr lang="en-US" dirty="0"/>
              <a:t>WC: Lower-left = </a:t>
            </a:r>
            <a:r>
              <a:rPr lang="en-US" sz="2000" dirty="0"/>
              <a:t>(50-100/2, 50-150/2)</a:t>
            </a:r>
            <a:r>
              <a:rPr lang="en-US" dirty="0"/>
              <a:t> = (0, -25)</a:t>
            </a:r>
          </a:p>
          <a:p>
            <a:r>
              <a:rPr lang="en-US" dirty="0" err="1"/>
              <a:t>WCx</a:t>
            </a:r>
            <a:r>
              <a:rPr lang="en-US" dirty="0"/>
              <a:t>, </a:t>
            </a:r>
            <a:r>
              <a:rPr lang="en-US" dirty="0" err="1"/>
              <a:t>WCy</a:t>
            </a:r>
            <a:r>
              <a:rPr lang="en-US" dirty="0"/>
              <a:t> = (50, 25)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pPr marL="1371600" lvl="3" indent="0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4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7.5: Mouse Input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LMB in main view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Drags the Portal object</a:t>
            </a:r>
          </a:p>
          <a:p>
            <a:pPr lvl="0"/>
            <a:r>
              <a:rPr lang="en-US" b="1" i="1" dirty="0"/>
              <a:t>MMB the </a:t>
            </a:r>
            <a:r>
              <a:rPr lang="en-US" b="1" i="1" dirty="0" err="1"/>
              <a:t>HeroCam</a:t>
            </a:r>
            <a:r>
              <a:rPr lang="en-US" b="1" i="1" dirty="0"/>
              <a:t> view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Drags the Hero object</a:t>
            </a:r>
          </a:p>
          <a:p>
            <a:pPr lvl="0"/>
            <a:r>
              <a:rPr lang="en-US" b="1" i="1" dirty="0"/>
              <a:t>RMB or MMB in any view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Hides/shows the Portal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777" y="1656204"/>
            <a:ext cx="5643979" cy="42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28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To understand the Canvas Coordinate space to WC space transform</a:t>
            </a:r>
          </a:p>
          <a:p>
            <a:pPr lvl="0"/>
            <a:r>
              <a:rPr lang="en-US" dirty="0"/>
              <a:t>To appreciate mouse clicks are specific to individual viewports</a:t>
            </a:r>
          </a:p>
          <a:p>
            <a:pPr lvl="0"/>
            <a:r>
              <a:rPr lang="en-US" dirty="0"/>
              <a:t>To implement transformation between coordinate spaces and support mouse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16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</a:t>
            </a:r>
            <a:r>
              <a:rPr lang="en-US" dirty="0" err="1"/>
              <a:t>acces</a:t>
            </a:r>
            <a:r>
              <a:rPr lang="en-US" dirty="0"/>
              <a:t> to the Canvas</a:t>
            </a:r>
          </a:p>
          <a:p>
            <a:pPr lvl="1"/>
            <a:r>
              <a:rPr lang="en-US" dirty="0"/>
              <a:t>For mouse click position computation</a:t>
            </a:r>
          </a:p>
          <a:p>
            <a:r>
              <a:rPr lang="en-US" dirty="0"/>
              <a:t>Arrays: to support left/mid/right</a:t>
            </a:r>
          </a:p>
          <a:p>
            <a:pPr lvl="1"/>
            <a:r>
              <a:rPr lang="en-US" dirty="0"/>
              <a:t>Press/Click (just like keyboard)</a:t>
            </a:r>
          </a:p>
          <a:p>
            <a:r>
              <a:rPr lang="en-US" dirty="0"/>
              <a:t>Event services: </a:t>
            </a:r>
            <a:r>
              <a:rPr lang="en-US" dirty="0" err="1"/>
              <a:t>onMouseUp</a:t>
            </a:r>
            <a:r>
              <a:rPr lang="en-US" dirty="0"/>
              <a:t>/Down/Move</a:t>
            </a:r>
          </a:p>
          <a:p>
            <a:pPr lvl="1"/>
            <a:r>
              <a:rPr lang="en-US" dirty="0"/>
              <a:t>Register with HTML5 during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Convert from </a:t>
            </a:r>
            <a:r>
              <a:rPr lang="en-US" dirty="0" err="1"/>
              <a:t>WebBrowser</a:t>
            </a:r>
            <a:r>
              <a:rPr lang="en-US" dirty="0"/>
              <a:t> coordinate into Canvas coordinate</a:t>
            </a:r>
          </a:p>
          <a:p>
            <a:pPr lvl="1"/>
            <a:r>
              <a:rPr lang="en-US" dirty="0" err="1"/>
              <a:t>mMousePosX</a:t>
            </a:r>
            <a:r>
              <a:rPr lang="en-US" dirty="0"/>
              <a:t>/Y: In canvas coordinate</a:t>
            </a:r>
          </a:p>
          <a:p>
            <a:r>
              <a:rPr lang="en-US" dirty="0"/>
              <a:t>Access functions: </a:t>
            </a:r>
            <a:r>
              <a:rPr lang="en-US" dirty="0" err="1"/>
              <a:t>getMousePosX</a:t>
            </a:r>
            <a:r>
              <a:rPr lang="en-US" dirty="0"/>
              <a:t>/Y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engine/input.js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64DBF1-267E-406B-9050-5F5100FE0D36}"/>
              </a:ext>
            </a:extLst>
          </p:cNvPr>
          <p:cNvGrpSpPr/>
          <p:nvPr/>
        </p:nvGrpSpPr>
        <p:grpSpPr>
          <a:xfrm>
            <a:off x="6264234" y="681037"/>
            <a:ext cx="5927766" cy="2547787"/>
            <a:chOff x="6341424" y="1944378"/>
            <a:chExt cx="5927766" cy="25477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2A8734-C307-48DA-809F-48CEFEF7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1424" y="1944378"/>
              <a:ext cx="5927766" cy="2547787"/>
            </a:xfrm>
            <a:prstGeom prst="rect">
              <a:avLst/>
            </a:prstGeom>
          </p:spPr>
        </p:pic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AF9F3506-5FDE-4120-B207-A6589557FB0F}"/>
                </a:ext>
              </a:extLst>
            </p:cNvPr>
            <p:cNvSpPr/>
            <p:nvPr/>
          </p:nvSpPr>
          <p:spPr>
            <a:xfrm>
              <a:off x="6604127" y="2594458"/>
              <a:ext cx="5544330" cy="4575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F8DAA04C-3DEF-4AC2-B874-B6BEC772388E}"/>
                </a:ext>
              </a:extLst>
            </p:cNvPr>
            <p:cNvSpPr/>
            <p:nvPr/>
          </p:nvSpPr>
          <p:spPr>
            <a:xfrm>
              <a:off x="6604127" y="3170710"/>
              <a:ext cx="2991135" cy="973777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A05A18-B040-4475-8CC1-16EC2CB63DE1}"/>
              </a:ext>
            </a:extLst>
          </p:cNvPr>
          <p:cNvGrpSpPr/>
          <p:nvPr/>
        </p:nvGrpSpPr>
        <p:grpSpPr>
          <a:xfrm>
            <a:off x="9067800" y="2002378"/>
            <a:ext cx="1554678" cy="2489900"/>
            <a:chOff x="9275618" y="3105398"/>
            <a:chExt cx="1554678" cy="24899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D2685D-6EB4-4D4D-B6EC-ED0DEA9FC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5618" y="4157018"/>
              <a:ext cx="0" cy="1438280"/>
            </a:xfrm>
            <a:prstGeom prst="straightConnector1">
              <a:avLst/>
            </a:prstGeom>
            <a:ln w="666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65B9A6-23EC-4308-9458-DF31DA143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1452" y="3105398"/>
              <a:ext cx="1538844" cy="2470518"/>
            </a:xfrm>
            <a:prstGeom prst="straightConnector1">
              <a:avLst/>
            </a:prstGeom>
            <a:ln w="666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7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7.1: Camera Manipulations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789" y="1570306"/>
            <a:ext cx="5826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6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camera_input.js: Canvas to 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is Viewport’s coordinate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mouse click is in the viewport of a camera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9" y="4387801"/>
            <a:ext cx="81438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79" y="2248872"/>
            <a:ext cx="8591550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410" t="2385" b="6711"/>
          <a:stretch/>
        </p:blipFill>
        <p:spPr>
          <a:xfrm>
            <a:off x="8298753" y="66745"/>
            <a:ext cx="3632262" cy="233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333" y="1907667"/>
            <a:ext cx="2541682" cy="291618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123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Camera_Input.js:: DC to WC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5" y="3523624"/>
            <a:ext cx="11249025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209" t="-2554" r="1328" b="-1"/>
          <a:stretch/>
        </p:blipFill>
        <p:spPr>
          <a:xfrm>
            <a:off x="7428666" y="447189"/>
            <a:ext cx="4532127" cy="35395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8852" y="2853691"/>
            <a:ext cx="4481684" cy="7178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730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MyGame.update</a:t>
            </a:r>
            <a:r>
              <a:rPr lang="en-US" dirty="0"/>
              <a:t>(): Testing Mouse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</a:t>
            </a:r>
            <a:r>
              <a:rPr lang="en-US" dirty="0" err="1"/>
              <a:t>dcXY</a:t>
            </a:r>
            <a:r>
              <a:rPr lang="en-US" dirty="0"/>
              <a:t>:</a:t>
            </a:r>
          </a:p>
          <a:p>
            <a:pPr lvl="6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Test button clicks: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4A56-0CCC-4D62-AAD5-561252A2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54" y="1690688"/>
            <a:ext cx="8175491" cy="70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6F314-462A-4A20-969D-E58CCF5B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16" y="3476610"/>
            <a:ext cx="8092168" cy="20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7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::update(): Testing Mouse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WC coordinate value and Button pressed (</a:t>
            </a:r>
            <a:r>
              <a:rPr lang="en-US" dirty="0" err="1"/>
              <a:t>draggin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isMouseInViewport</a:t>
            </a:r>
            <a:r>
              <a:rPr lang="en-US" dirty="0"/>
              <a:t>() function call!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4067F-6FCA-480A-8114-C9297B4B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90" y="3111335"/>
            <a:ext cx="7507269" cy="22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1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input: 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differentiate mouse click by viewport (camera)</a:t>
            </a:r>
          </a:p>
          <a:p>
            <a:r>
              <a:rPr lang="en-US" dirty="0"/>
              <a:t>The actual interaction code should be hidden from </a:t>
            </a:r>
            <a:r>
              <a:rPr lang="en-US" dirty="0" err="1"/>
              <a:t>MyGame</a:t>
            </a:r>
            <a:endParaRPr lang="en-US" dirty="0"/>
          </a:p>
          <a:p>
            <a:pPr lvl="1"/>
            <a:r>
              <a:rPr lang="en-US" dirty="0"/>
              <a:t>Define a </a:t>
            </a:r>
            <a:r>
              <a:rPr lang="en-US" dirty="0" err="1"/>
              <a:t>MyCamera</a:t>
            </a:r>
            <a:r>
              <a:rPr lang="en-US" dirty="0"/>
              <a:t> to subclass from Camera</a:t>
            </a:r>
          </a:p>
          <a:p>
            <a:pPr lvl="1"/>
            <a:r>
              <a:rPr lang="en-US" dirty="0"/>
              <a:t>Implement mouse events in </a:t>
            </a:r>
            <a:r>
              <a:rPr lang="en-US" dirty="0" err="1"/>
              <a:t>MyCamera.update</a:t>
            </a:r>
            <a:r>
              <a:rPr lang="en-US" dirty="0"/>
              <a:t>()</a:t>
            </a:r>
          </a:p>
          <a:p>
            <a:r>
              <a:rPr lang="en-US" dirty="0"/>
              <a:t>Right-mouse-click</a:t>
            </a:r>
          </a:p>
          <a:p>
            <a:pPr lvl="1"/>
            <a:r>
              <a:rPr lang="en-US" dirty="0"/>
              <a:t>Browser hijacked this event!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84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Camera manipulation:</a:t>
            </a:r>
          </a:p>
          <a:p>
            <a:pPr lvl="1"/>
            <a:r>
              <a:rPr lang="en-US" dirty="0"/>
              <a:t>Manipulation of </a:t>
            </a:r>
            <a:r>
              <a:rPr lang="en-US" dirty="0" err="1"/>
              <a:t>wcCenter</a:t>
            </a:r>
            <a:r>
              <a:rPr lang="en-US" dirty="0"/>
              <a:t>, </a:t>
            </a:r>
            <a:r>
              <a:rPr lang="en-US" dirty="0" err="1"/>
              <a:t>wcWidth</a:t>
            </a:r>
            <a:endParaRPr lang="en-US" dirty="0"/>
          </a:p>
          <a:p>
            <a:pPr lvl="1"/>
            <a:r>
              <a:rPr lang="en-US" dirty="0"/>
              <a:t>Either change </a:t>
            </a:r>
            <a:r>
              <a:rPr lang="en-US" dirty="0" err="1"/>
              <a:t>GameObject</a:t>
            </a:r>
            <a:r>
              <a:rPr lang="en-US" dirty="0"/>
              <a:t>, or change camera values</a:t>
            </a:r>
          </a:p>
          <a:p>
            <a:r>
              <a:rPr lang="en-US" dirty="0"/>
              <a:t>Math operation/expression</a:t>
            </a:r>
          </a:p>
          <a:p>
            <a:pPr lvl="1"/>
            <a:r>
              <a:rPr lang="en-US" dirty="0"/>
              <a:t>For controlling smoothness</a:t>
            </a:r>
          </a:p>
          <a:p>
            <a:pPr lvl="1"/>
            <a:r>
              <a:rPr lang="en-US" dirty="0"/>
              <a:t>For controlling movement</a:t>
            </a:r>
          </a:p>
          <a:p>
            <a:r>
              <a:rPr lang="en-US" dirty="0"/>
              <a:t>Positional input device (mouse)</a:t>
            </a:r>
          </a:p>
          <a:p>
            <a:pPr lvl="1"/>
            <a:r>
              <a:rPr lang="en-US" dirty="0"/>
              <a:t>Ability to support multiple views</a:t>
            </a:r>
          </a:p>
          <a:p>
            <a:pPr lvl="1"/>
            <a:r>
              <a:rPr lang="en-US" dirty="0"/>
              <a:t>Coordinates:</a:t>
            </a:r>
          </a:p>
          <a:p>
            <a:pPr lvl="2"/>
            <a:r>
              <a:rPr lang="en-US" dirty="0"/>
              <a:t>Canvas, Viewport (DC), World </a:t>
            </a:r>
          </a:p>
          <a:p>
            <a:pPr lvl="2"/>
            <a:r>
              <a:rPr lang="en-US" dirty="0"/>
              <a:t>Image (pixels), UV (texture), </a:t>
            </a:r>
          </a:p>
          <a:p>
            <a:pPr lvl="2"/>
            <a:r>
              <a:rPr lang="en-US" dirty="0"/>
              <a:t>NDC</a:t>
            </a:r>
          </a:p>
        </p:txBody>
      </p:sp>
    </p:spTree>
    <p:extLst>
      <p:ext uri="{BB962C8B-B14F-4D97-AF65-F5344CB8AC3E}">
        <p14:creationId xmlns:p14="http://schemas.microsoft.com/office/powerpoint/2010/main" val="1605034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7.6: You can draw lines!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3169" y="1534680"/>
            <a:ext cx="58606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8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Experience common camera manipulation operations</a:t>
            </a:r>
          </a:p>
          <a:p>
            <a:r>
              <a:rPr lang="en-US" dirty="0"/>
              <a:t>Understand the mapping from manipulation operations to camera parameters</a:t>
            </a:r>
          </a:p>
          <a:p>
            <a:r>
              <a:rPr lang="en-US" dirty="0"/>
              <a:t>Implement the manipulation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173753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32" y="2750292"/>
            <a:ext cx="4848288" cy="3561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camera_manipulation.js: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</a:t>
            </a:r>
            <a:br>
              <a:rPr lang="en-US" dirty="0"/>
            </a:br>
            <a:r>
              <a:rPr lang="en-US" dirty="0"/>
              <a:t>WC window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Zoom with </a:t>
            </a:r>
            <a:br>
              <a:rPr lang="en-US" dirty="0"/>
            </a:br>
            <a:r>
              <a:rPr lang="en-US" dirty="0"/>
              <a:t>respect to center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7" y="2620396"/>
            <a:ext cx="4857750" cy="81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18" y="1497920"/>
            <a:ext cx="4838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2833827" y="3916589"/>
            <a:ext cx="4612002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4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towards a fix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5523" y="1568496"/>
            <a:ext cx="4711114" cy="4039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89" y="1892568"/>
            <a:ext cx="5867400" cy="17621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Zoom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(Dye)</a:t>
            </a:r>
          </a:p>
          <a:p>
            <a:r>
              <a:rPr lang="en-US" dirty="0"/>
              <a:t>Delta: from </a:t>
            </a:r>
            <a:r>
              <a:rPr lang="en-US" dirty="0" err="1"/>
              <a:t>wcCenter</a:t>
            </a:r>
            <a:r>
              <a:rPr lang="en-US" dirty="0"/>
              <a:t> towards </a:t>
            </a:r>
            <a:r>
              <a:rPr lang="en-US" dirty="0" err="1"/>
              <a:t>pos</a:t>
            </a:r>
            <a:endParaRPr lang="en-US" dirty="0"/>
          </a:p>
          <a:p>
            <a:r>
              <a:rPr lang="en-US" dirty="0"/>
              <a:t>If zoom &gt; 1</a:t>
            </a:r>
          </a:p>
          <a:p>
            <a:pPr lvl="1"/>
            <a:r>
              <a:rPr lang="en-US" dirty="0" err="1"/>
              <a:t>wcCenter</a:t>
            </a:r>
            <a:r>
              <a:rPr lang="en-US" dirty="0"/>
              <a:t> moves away from </a:t>
            </a:r>
            <a:r>
              <a:rPr lang="en-US" dirty="0" err="1"/>
              <a:t>pos</a:t>
            </a:r>
            <a:r>
              <a:rPr lang="en-US" dirty="0"/>
              <a:t> (see more world)</a:t>
            </a:r>
          </a:p>
          <a:p>
            <a:r>
              <a:rPr lang="en-US" dirty="0"/>
              <a:t>If zoom &lt; 1</a:t>
            </a:r>
          </a:p>
          <a:p>
            <a:pPr lvl="1"/>
            <a:r>
              <a:rPr lang="en-US" dirty="0" err="1"/>
              <a:t>wcCenter</a:t>
            </a:r>
            <a:r>
              <a:rPr lang="en-US" dirty="0"/>
              <a:t> moves towards </a:t>
            </a:r>
            <a:r>
              <a:rPr lang="en-US" dirty="0" err="1"/>
              <a:t>pos</a:t>
            </a:r>
            <a:r>
              <a:rPr lang="en-US" dirty="0"/>
              <a:t> (see less world)</a:t>
            </a:r>
          </a:p>
          <a:p>
            <a:r>
              <a:rPr lang="en-US" dirty="0"/>
              <a:t>After moved </a:t>
            </a:r>
            <a:r>
              <a:rPr lang="en-US" dirty="0" err="1"/>
              <a:t>wcCenter</a:t>
            </a:r>
            <a:r>
              <a:rPr lang="en-US" dirty="0"/>
              <a:t>, change </a:t>
            </a:r>
            <a:r>
              <a:rPr lang="en-US" dirty="0" err="1"/>
              <a:t>wcWidth</a:t>
            </a:r>
            <a:r>
              <a:rPr lang="en-US" dirty="0"/>
              <a:t> as usual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430335" y="2773630"/>
            <a:ext cx="955400" cy="494748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none" w="sm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9701028" y="1974001"/>
            <a:ext cx="2295727" cy="684716"/>
          </a:xfrm>
          <a:prstGeom prst="wedgeRoundRectCallout">
            <a:avLst>
              <a:gd name="adj1" fmla="val -41556"/>
              <a:gd name="adj2" fmla="val 10019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delta</a:t>
            </a:r>
            <a:r>
              <a:rPr lang="en-US" sz="1600" dirty="0">
                <a:solidFill>
                  <a:schemeClr val="tx1"/>
                </a:solidFill>
              </a:rPr>
              <a:t>: from </a:t>
            </a:r>
            <a:r>
              <a:rPr lang="en-US" sz="1600" dirty="0" err="1">
                <a:solidFill>
                  <a:schemeClr val="tx1"/>
                </a:solidFill>
              </a:rPr>
              <a:t>wcCenter</a:t>
            </a:r>
            <a:r>
              <a:rPr lang="en-US" sz="1600" dirty="0">
                <a:solidFill>
                  <a:schemeClr val="tx1"/>
                </a:solidFill>
              </a:rPr>
              <a:t> towards </a:t>
            </a:r>
            <a:r>
              <a:rPr lang="en-US" sz="1600" dirty="0" err="1">
                <a:solidFill>
                  <a:schemeClr val="tx1"/>
                </a:solidFill>
              </a:rPr>
              <a:t>pos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7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Clamp </a:t>
            </a:r>
            <a:r>
              <a:rPr lang="en-US" dirty="0" err="1"/>
              <a:t>Obj</a:t>
            </a:r>
            <a:r>
              <a:rPr lang="en-US" dirty="0"/>
              <a:t> (</a:t>
            </a:r>
            <a:r>
              <a:rPr lang="en-US" dirty="0" err="1"/>
              <a:t>xform</a:t>
            </a:r>
            <a:r>
              <a:rPr lang="en-US" dirty="0"/>
              <a:t>) to Camera WC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E9C3C-3D91-416C-B514-26646103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9" y="1690919"/>
            <a:ext cx="10885714" cy="4486044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4C24BEE-025A-4494-A41D-611A3F521B64}"/>
              </a:ext>
            </a:extLst>
          </p:cNvPr>
          <p:cNvSpPr txBox="1">
            <a:spLocks/>
          </p:cNvSpPr>
          <p:nvPr/>
        </p:nvSpPr>
        <p:spPr>
          <a:xfrm>
            <a:off x="8310087" y="1553132"/>
            <a:ext cx="3218213" cy="4646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camera_main.js</a:t>
            </a:r>
          </a:p>
        </p:txBody>
      </p:sp>
    </p:spTree>
    <p:extLst>
      <p:ext uri="{BB962C8B-B14F-4D97-AF65-F5344CB8AC3E}">
        <p14:creationId xmlns:p14="http://schemas.microsoft.com/office/powerpoint/2010/main" val="115948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</TotalTime>
  <Words>2139</Words>
  <Application>Microsoft Office PowerPoint</Application>
  <PresentationFormat>Widescreen</PresentationFormat>
  <Paragraphs>363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Chapter 7</vt:lpstr>
      <vt:lpstr>This Chapter</vt:lpstr>
      <vt:lpstr>Review</vt:lpstr>
      <vt:lpstr>Camera Manipulations</vt:lpstr>
      <vt:lpstr>7.1: Camera Manipulations Project</vt:lpstr>
      <vt:lpstr>7.1: Goals</vt:lpstr>
      <vt:lpstr>camera_manipulation.js: operations</vt:lpstr>
      <vt:lpstr>Zoom towards a fix location</vt:lpstr>
      <vt:lpstr>Clamp Obj (xform) to Camera WC Bounds</vt:lpstr>
      <vt:lpstr>Opposite of clamp: Pan Camera with Obj</vt:lpstr>
      <vt:lpstr>Testing: </vt:lpstr>
      <vt:lpstr>Powerful functionality, bad user experience</vt:lpstr>
      <vt:lpstr>Need for interpolation</vt:lpstr>
      <vt:lpstr>7.2: Camera Interpolation Project</vt:lpstr>
      <vt:lpstr>7.2: Goals</vt:lpstr>
      <vt:lpstr>lerp.js: A Utility</vt:lpstr>
      <vt:lpstr>Interpolate.js: get/set/configure</vt:lpstr>
      <vt:lpstr>lerp.js: compute intermediate value</vt:lpstr>
      <vt:lpstr>Lerp_vec2.js</vt:lpstr>
      <vt:lpstr>camera_state.js: current and final values</vt:lpstr>
      <vt:lpstr>Integrate CameraState</vt:lpstr>
      <vt:lpstr>Camera manipulation: to CameraState</vt:lpstr>
      <vt:lpstr>camera_manipulate.js: update + config</vt:lpstr>
      <vt:lpstr>Testing interpolated manipulation</vt:lpstr>
      <vt:lpstr>Shaking the camera</vt:lpstr>
      <vt:lpstr>Damped Harmonic Motion</vt:lpstr>
      <vt:lpstr>7.3: Camera Shake and Object Oscillate Project</vt:lpstr>
      <vt:lpstr>7.3: Goals</vt:lpstr>
      <vt:lpstr>Oscillate: step towards Shake</vt:lpstr>
      <vt:lpstr>Shake: randomize dampedHarmonic</vt:lpstr>
      <vt:lpstr>shake_vec2: subclass + an explicit instance</vt:lpstr>
      <vt:lpstr>camera_shake.js: Integrate shake into </vt:lpstr>
      <vt:lpstr>Modify the Camera</vt:lpstr>
      <vt:lpstr>Set and update Shake (Camera_Manipulation)</vt:lpstr>
      <vt:lpstr>Oscillating the Hero</vt:lpstr>
      <vt:lpstr>Testing camera shake and object oscillation</vt:lpstr>
      <vt:lpstr>7.4: Multiple Camera and Viewport</vt:lpstr>
      <vt:lpstr>Working with Mouse Input (Selection!)</vt:lpstr>
      <vt:lpstr>Viewport (device) to World Coordinate!</vt:lpstr>
      <vt:lpstr>Questions</vt:lpstr>
      <vt:lpstr>Questions</vt:lpstr>
      <vt:lpstr>Questions</vt:lpstr>
      <vt:lpstr>Questions</vt:lpstr>
      <vt:lpstr>Questions</vt:lpstr>
      <vt:lpstr>Questions</vt:lpstr>
      <vt:lpstr>Summary</vt:lpstr>
      <vt:lpstr>7.5: Mouse Input Project</vt:lpstr>
      <vt:lpstr>7.5: Goals</vt:lpstr>
      <vt:lpstr>engine/input.js</vt:lpstr>
      <vt:lpstr>camera_input.js: Canvas to DC</vt:lpstr>
      <vt:lpstr>Camera_Input.js:: DC to WC</vt:lpstr>
      <vt:lpstr>MyGame.update(): Testing Mouse Input</vt:lpstr>
      <vt:lpstr>MyGame::update(): Testing Mouse Input</vt:lpstr>
      <vt:lpstr>Mouse input: notice</vt:lpstr>
      <vt:lpstr>Chapter 7: Learned</vt:lpstr>
      <vt:lpstr>7.6: You can draw lines! </vt:lpstr>
    </vt:vector>
  </TitlesOfParts>
  <Company>UWB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1072</cp:revision>
  <dcterms:created xsi:type="dcterms:W3CDTF">2015-10-15T20:24:08Z</dcterms:created>
  <dcterms:modified xsi:type="dcterms:W3CDTF">2022-01-16T00:16:22Z</dcterms:modified>
</cp:coreProperties>
</file>